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1"/>
  </p:notesMasterIdLst>
  <p:sldIdLst>
    <p:sldId id="258" r:id="rId2"/>
    <p:sldId id="297" r:id="rId3"/>
    <p:sldId id="324" r:id="rId4"/>
    <p:sldId id="325" r:id="rId5"/>
    <p:sldId id="326" r:id="rId6"/>
    <p:sldId id="327" r:id="rId7"/>
    <p:sldId id="328" r:id="rId8"/>
    <p:sldId id="311" r:id="rId9"/>
    <p:sldId id="318" r:id="rId10"/>
  </p:sldIdLst>
  <p:sldSz cx="19080163" cy="10799763"/>
  <p:notesSz cx="6858000" cy="99472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Franklin Gothic Demi Cond" panose="020B0604020202020204" charset="0"/>
      <p:regular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Roboto Thin" panose="020B0604020202020204" charset="0"/>
      <p:regular r:id="rId25"/>
      <p:italic r:id="rId26"/>
    </p:embeddedFont>
    <p:embeddedFont>
      <p:font typeface="Segoe UI Semilight" panose="020B0402040204020203" pitchFamily="3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ru-RU"/>
    </a:defPPr>
    <a:lvl1pPr marL="0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ovskiy.1912@mail.ru" initials="d" lastIdx="1" clrIdx="0">
    <p:extLst>
      <p:ext uri="{19B8F6BF-5375-455C-9EA6-DF929625EA0E}">
        <p15:presenceInfo xmlns:p15="http://schemas.microsoft.com/office/powerpoint/2012/main" userId="36b34509f16e1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D"/>
    <a:srgbClr val="DDF7FF"/>
    <a:srgbClr val="90E4FE"/>
    <a:srgbClr val="FFBDBD"/>
    <a:srgbClr val="FF9393"/>
    <a:srgbClr val="FF6565"/>
    <a:srgbClr val="052427"/>
    <a:srgbClr val="017295"/>
    <a:srgbClr val="E0CE90"/>
    <a:srgbClr val="02B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8" autoAdjust="0"/>
    <p:restoredTop sz="94009" autoAdjust="0"/>
  </p:normalViewPr>
  <p:slideViewPr>
    <p:cSldViewPr snapToGrid="0">
      <p:cViewPr varScale="1">
        <p:scale>
          <a:sx n="53" d="100"/>
          <a:sy n="53" d="100"/>
        </p:scale>
        <p:origin x="11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F69DC19E-363E-45C3-A995-7B541772B78E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44600"/>
            <a:ext cx="5927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1D3C42C-E987-4A0F-8E29-D8804C3C6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4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021" y="1767462"/>
            <a:ext cx="14310122" cy="3759917"/>
          </a:xfrm>
        </p:spPr>
        <p:txBody>
          <a:bodyPr anchor="b"/>
          <a:lstStyle>
            <a:lvl1pPr algn="ctr"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21" y="5672376"/>
            <a:ext cx="14310122" cy="2607442"/>
          </a:xfrm>
        </p:spPr>
        <p:txBody>
          <a:bodyPr/>
          <a:lstStyle>
            <a:lvl1pPr marL="0" indent="0" algn="ctr">
              <a:buNone/>
              <a:defRPr sz="3756"/>
            </a:lvl1pPr>
            <a:lvl2pPr marL="715518" indent="0" algn="ctr">
              <a:buNone/>
              <a:defRPr sz="3130"/>
            </a:lvl2pPr>
            <a:lvl3pPr marL="1431036" indent="0" algn="ctr">
              <a:buNone/>
              <a:defRPr sz="2817"/>
            </a:lvl3pPr>
            <a:lvl4pPr marL="2146554" indent="0" algn="ctr">
              <a:buNone/>
              <a:defRPr sz="2504"/>
            </a:lvl4pPr>
            <a:lvl5pPr marL="2862072" indent="0" algn="ctr">
              <a:buNone/>
              <a:defRPr sz="2504"/>
            </a:lvl5pPr>
            <a:lvl6pPr marL="3577590" indent="0" algn="ctr">
              <a:buNone/>
              <a:defRPr sz="2504"/>
            </a:lvl6pPr>
            <a:lvl7pPr marL="4293108" indent="0" algn="ctr">
              <a:buNone/>
              <a:defRPr sz="2504"/>
            </a:lvl7pPr>
            <a:lvl8pPr marL="5008626" indent="0" algn="ctr">
              <a:buNone/>
              <a:defRPr sz="2504"/>
            </a:lvl8pPr>
            <a:lvl9pPr marL="5724144" indent="0" algn="ctr">
              <a:buNone/>
              <a:defRPr sz="25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54242" y="574987"/>
            <a:ext cx="4114160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1761" y="574987"/>
            <a:ext cx="12103978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5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23" y="2692442"/>
            <a:ext cx="16456641" cy="4492401"/>
          </a:xfrm>
        </p:spPr>
        <p:txBody>
          <a:bodyPr anchor="b"/>
          <a:lstStyle>
            <a:lvl1pPr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1823" y="7227343"/>
            <a:ext cx="16456641" cy="2362447"/>
          </a:xfrm>
        </p:spPr>
        <p:txBody>
          <a:bodyPr/>
          <a:lstStyle>
            <a:lvl1pPr marL="0" indent="0">
              <a:buNone/>
              <a:defRPr sz="3756">
                <a:solidFill>
                  <a:schemeClr val="tx1">
                    <a:tint val="75000"/>
                  </a:schemeClr>
                </a:solidFill>
              </a:defRPr>
            </a:lvl1pPr>
            <a:lvl2pPr marL="715518" indent="0">
              <a:buNone/>
              <a:defRPr sz="3130">
                <a:solidFill>
                  <a:schemeClr val="tx1">
                    <a:tint val="75000"/>
                  </a:schemeClr>
                </a:solidFill>
              </a:defRPr>
            </a:lvl2pPr>
            <a:lvl3pPr marL="1431036" indent="0"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3pPr>
            <a:lvl4pPr marL="214655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4pPr>
            <a:lvl5pPr marL="2862072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5pPr>
            <a:lvl6pPr marL="3577590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6pPr>
            <a:lvl7pPr marL="4293108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7pPr>
            <a:lvl8pPr marL="5008626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8pPr>
            <a:lvl9pPr marL="572414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1761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9333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6" y="574988"/>
            <a:ext cx="16456641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247" y="2647443"/>
            <a:ext cx="8071803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247" y="3944914"/>
            <a:ext cx="8071803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59333" y="2647443"/>
            <a:ext cx="8111554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59333" y="3944914"/>
            <a:ext cx="8111554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554" y="1554966"/>
            <a:ext cx="9659333" cy="7674832"/>
          </a:xfrm>
        </p:spPr>
        <p:txBody>
          <a:bodyPr/>
          <a:lstStyle>
            <a:lvl1pPr>
              <a:defRPr sz="5008"/>
            </a:lvl1pPr>
            <a:lvl2pPr>
              <a:defRPr sz="4382"/>
            </a:lvl2pPr>
            <a:lvl3pPr>
              <a:defRPr sz="3756"/>
            </a:lvl3pPr>
            <a:lvl4pPr>
              <a:defRPr sz="3130"/>
            </a:lvl4pPr>
            <a:lvl5pPr>
              <a:defRPr sz="3130"/>
            </a:lvl5pPr>
            <a:lvl6pPr>
              <a:defRPr sz="3130"/>
            </a:lvl6pPr>
            <a:lvl7pPr>
              <a:defRPr sz="3130"/>
            </a:lvl7pPr>
            <a:lvl8pPr>
              <a:defRPr sz="3130"/>
            </a:lvl8pPr>
            <a:lvl9pPr>
              <a:defRPr sz="31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1554" y="1554966"/>
            <a:ext cx="9659333" cy="7674832"/>
          </a:xfrm>
        </p:spPr>
        <p:txBody>
          <a:bodyPr anchor="t"/>
          <a:lstStyle>
            <a:lvl1pPr marL="0" indent="0">
              <a:buNone/>
              <a:defRPr sz="5008"/>
            </a:lvl1pPr>
            <a:lvl2pPr marL="715518" indent="0">
              <a:buNone/>
              <a:defRPr sz="4382"/>
            </a:lvl2pPr>
            <a:lvl3pPr marL="1431036" indent="0">
              <a:buNone/>
              <a:defRPr sz="3756"/>
            </a:lvl3pPr>
            <a:lvl4pPr marL="2146554" indent="0">
              <a:buNone/>
              <a:defRPr sz="3130"/>
            </a:lvl4pPr>
            <a:lvl5pPr marL="2862072" indent="0">
              <a:buNone/>
              <a:defRPr sz="3130"/>
            </a:lvl5pPr>
            <a:lvl6pPr marL="3577590" indent="0">
              <a:buNone/>
              <a:defRPr sz="3130"/>
            </a:lvl6pPr>
            <a:lvl7pPr marL="4293108" indent="0">
              <a:buNone/>
              <a:defRPr sz="3130"/>
            </a:lvl7pPr>
            <a:lvl8pPr marL="5008626" indent="0">
              <a:buNone/>
              <a:defRPr sz="3130"/>
            </a:lvl8pPr>
            <a:lvl9pPr marL="5724144" indent="0">
              <a:buNone/>
              <a:defRPr sz="313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761" y="574988"/>
            <a:ext cx="16456641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61" y="2874937"/>
            <a:ext cx="16456641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1761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304" y="10009781"/>
            <a:ext cx="643955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75365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31036" rtl="0" eaLnBrk="1" latinLnBrk="0" hangingPunct="1">
        <a:lnSpc>
          <a:spcPct val="90000"/>
        </a:lnSpc>
        <a:spcBef>
          <a:spcPct val="0"/>
        </a:spcBef>
        <a:buNone/>
        <a:defRPr sz="68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759" indent="-357759" algn="l" defTabSz="1431036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4382" kern="1200">
          <a:solidFill>
            <a:schemeClr val="tx1"/>
          </a:solidFill>
          <a:latin typeface="+mn-lt"/>
          <a:ea typeface="+mn-ea"/>
          <a:cs typeface="+mn-cs"/>
        </a:defRPr>
      </a:lvl1pPr>
      <a:lvl2pPr marL="107327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756" kern="1200">
          <a:solidFill>
            <a:schemeClr val="tx1"/>
          </a:solidFill>
          <a:latin typeface="+mn-lt"/>
          <a:ea typeface="+mn-ea"/>
          <a:cs typeface="+mn-cs"/>
        </a:defRPr>
      </a:lvl2pPr>
      <a:lvl3pPr marL="178879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130" kern="1200">
          <a:solidFill>
            <a:schemeClr val="tx1"/>
          </a:solidFill>
          <a:latin typeface="+mn-lt"/>
          <a:ea typeface="+mn-ea"/>
          <a:cs typeface="+mn-cs"/>
        </a:defRPr>
      </a:lvl3pPr>
      <a:lvl4pPr marL="250431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3219831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935349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65086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36638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608190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1pPr>
      <a:lvl2pPr marL="71551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2pPr>
      <a:lvl3pPr marL="143103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3pPr>
      <a:lvl4pPr marL="214655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2862072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57759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29310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00862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572414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427672" y="2758277"/>
            <a:ext cx="12419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5C9D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 </a:t>
            </a:r>
            <a:r>
              <a:rPr lang="ru-RU" sz="4800" b="1" dirty="0" smtClean="0">
                <a:solidFill>
                  <a:srgbClr val="005C9D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ПРОВЕДЕНИИ </a:t>
            </a:r>
          </a:p>
          <a:p>
            <a:r>
              <a:rPr lang="ru-RU" sz="4800" b="1" dirty="0" smtClean="0">
                <a:solidFill>
                  <a:srgbClr val="005C9D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ИТОГОВОГО СОБЕСЕДОВАНИЯ </a:t>
            </a:r>
          </a:p>
          <a:p>
            <a:r>
              <a:rPr lang="ru-RU" sz="4800" b="1" dirty="0" smtClean="0">
                <a:solidFill>
                  <a:srgbClr val="005C9D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</a:t>
            </a:r>
            <a:r>
              <a:rPr lang="ru-RU" sz="4800" b="1" dirty="0">
                <a:solidFill>
                  <a:srgbClr val="005C9D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РУССКОМУ ЯЗЫКУ </a:t>
            </a:r>
            <a:endParaRPr lang="ru-RU" sz="4800" b="1" dirty="0" smtClean="0">
              <a:solidFill>
                <a:srgbClr val="005C9D"/>
              </a:solidFill>
              <a:latin typeface="Century Gothic" panose="020B0502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4800" b="1" dirty="0" smtClean="0">
                <a:solidFill>
                  <a:srgbClr val="005C9D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ДИСТАНЦИОННОЙ ФОРМЕ</a:t>
            </a:r>
            <a:endParaRPr lang="ru-RU" sz="4800" b="1" dirty="0">
              <a:solidFill>
                <a:srgbClr val="005C9D"/>
              </a:solidFill>
              <a:latin typeface="Century Gothic" panose="020B0502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7672" y="6756976"/>
            <a:ext cx="958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005C9D"/>
                </a:solidFill>
                <a:latin typeface="Century Gothic" panose="020B0502020202020204" pitchFamily="34" charset="0"/>
              </a:rPr>
              <a:t>Карамов</a:t>
            </a:r>
            <a:r>
              <a:rPr lang="ru-RU" sz="2400" b="1" dirty="0" smtClean="0">
                <a:solidFill>
                  <a:srgbClr val="005C9D"/>
                </a:solidFill>
                <a:latin typeface="Century Gothic" panose="020B0502020202020204" pitchFamily="34" charset="0"/>
              </a:rPr>
              <a:t> Игорь </a:t>
            </a:r>
            <a:r>
              <a:rPr lang="ru-RU" sz="2400" b="1" dirty="0" err="1" smtClean="0">
                <a:solidFill>
                  <a:srgbClr val="005C9D"/>
                </a:solidFill>
                <a:latin typeface="Century Gothic" panose="020B0502020202020204" pitchFamily="34" charset="0"/>
              </a:rPr>
              <a:t>Рифкатович</a:t>
            </a:r>
            <a:r>
              <a:rPr lang="ru-RU" sz="2400" b="1" dirty="0" smtClean="0">
                <a:solidFill>
                  <a:srgbClr val="005C9D"/>
                </a:solidFill>
                <a:latin typeface="Century Gothic" panose="020B0502020202020204" pitchFamily="34" charset="0"/>
              </a:rPr>
              <a:t>,</a:t>
            </a:r>
          </a:p>
          <a:p>
            <a:r>
              <a:rPr lang="ru-RU" sz="2400" b="1" dirty="0" smtClean="0">
                <a:solidFill>
                  <a:srgbClr val="005C9D"/>
                </a:solidFill>
                <a:latin typeface="Century Gothic" panose="020B0502020202020204" pitchFamily="34" charset="0"/>
              </a:rPr>
              <a:t>руководитель ГКУ КК Центра оценки качества образования</a:t>
            </a:r>
            <a:endParaRPr lang="ru-RU" sz="2400" b="1" dirty="0">
              <a:solidFill>
                <a:srgbClr val="005C9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70" y="4688115"/>
            <a:ext cx="8253686" cy="5589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7672" y="9824367"/>
            <a:ext cx="1995290" cy="90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5C9D"/>
                </a:solidFill>
              </a:rPr>
              <a:t>г</a:t>
            </a:r>
            <a:r>
              <a:rPr lang="ru-RU" dirty="0" smtClean="0">
                <a:solidFill>
                  <a:srgbClr val="005C9D"/>
                </a:solidFill>
              </a:rPr>
              <a:t>. Краснодар</a:t>
            </a:r>
          </a:p>
          <a:p>
            <a:pPr algn="ctr"/>
            <a:r>
              <a:rPr lang="ru-RU" dirty="0" smtClean="0">
                <a:solidFill>
                  <a:srgbClr val="005C9D"/>
                </a:solidFill>
              </a:rPr>
              <a:t>2022</a:t>
            </a:r>
            <a:endParaRPr lang="ru-RU" dirty="0">
              <a:solidFill>
                <a:srgbClr val="005C9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2446852"/>
            <a:ext cx="2637526" cy="1417259"/>
            <a:chOff x="87754" y="311335"/>
            <a:chExt cx="2637526" cy="14172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40" y="311335"/>
              <a:ext cx="1719555" cy="83248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7754" y="1143819"/>
              <a:ext cx="2637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ГКУ КК Центр оценки </a:t>
              </a:r>
            </a:p>
            <a:p>
              <a:pPr algn="ctr"/>
              <a:r>
                <a:rPr lang="ru-RU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качества образования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0" y="129369"/>
            <a:ext cx="2637526" cy="2224889"/>
            <a:chOff x="0" y="129369"/>
            <a:chExt cx="2637526" cy="2224889"/>
          </a:xfrm>
        </p:grpSpPr>
        <p:pic>
          <p:nvPicPr>
            <p:cNvPr id="13" name="Picture 2" descr="Похожее изображение">
              <a:extLst>
                <a:ext uri="{FF2B5EF4-FFF2-40B4-BE49-F238E27FC236}">
                  <a16:creationId xmlns="" xmlns:a16="http://schemas.microsoft.com/office/drawing/2014/main" id="{F047BA71-EACA-4988-9A69-9A220FDC8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83" y="129369"/>
              <a:ext cx="1082760" cy="108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0" y="1277040"/>
              <a:ext cx="26375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Министерство образования, науки и молодежной политики Краснодарского края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094" y="70120"/>
            <a:ext cx="1069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 </a:t>
            </a:r>
            <a:r>
              <a:rPr lang="ru-RU" sz="54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ДОКУМЕНТЫ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41413" y="1507491"/>
            <a:ext cx="10582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рекомендации по организации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проведению итогового собеседования по русскому языку в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2022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году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95412" y="4578647"/>
            <a:ext cx="11097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 утверждении Порядка проведения и проверки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итогового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собеседования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русскому языку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Краснодарском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крае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0794" y="1660632"/>
            <a:ext cx="7285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Письмо </a:t>
            </a:r>
            <a:r>
              <a:rPr lang="ru-RU" sz="36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</a:t>
            </a:r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30.11.2021 </a:t>
            </a:r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№ </a:t>
            </a:r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04-454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55429" y="4537748"/>
            <a:ext cx="73931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36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МОНиМП</a:t>
            </a:r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КК </a:t>
            </a:r>
            <a:endParaRPr lang="ru-RU" sz="3600" b="1" dirty="0" smtClean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26.01.2021 № 184</a:t>
            </a:r>
          </a:p>
          <a:p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Арка 11"/>
          <p:cNvSpPr/>
          <p:nvPr/>
        </p:nvSpPr>
        <p:spPr>
          <a:xfrm rot="16200000">
            <a:off x="417980" y="1340800"/>
            <a:ext cx="1983624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6200000">
            <a:off x="264387" y="4287988"/>
            <a:ext cx="2382085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6200000">
            <a:off x="463618" y="7472969"/>
            <a:ext cx="1983624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5429" y="7880506"/>
            <a:ext cx="587572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Письмо ГКУ КК ЦОКО</a:t>
            </a:r>
          </a:p>
          <a:p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21.12.2021 № 747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40719" y="7567060"/>
            <a:ext cx="11182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 направлений материалов по проведению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итогового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собеседования в дистанционной форме </a:t>
            </a:r>
          </a:p>
          <a:p>
            <a:r>
              <a:rPr lang="ru-RU" sz="3200" b="1" i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(инструкции для организаторов образовательной организации при наличии участников ИС )</a:t>
            </a:r>
            <a:endParaRPr lang="ru-RU" sz="3200" b="1" i="1" dirty="0">
              <a:solidFill>
                <a:srgbClr val="018AB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2146" y="4202705"/>
            <a:ext cx="15116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организовать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проведение ИС </a:t>
            </a:r>
            <a:r>
              <a:rPr lang="ru-RU" sz="3400" b="1" dirty="0" smtClean="0">
                <a:solidFill>
                  <a:srgbClr val="0070C0"/>
                </a:solidFill>
              </a:rPr>
              <a:t> </a:t>
            </a:r>
            <a:r>
              <a:rPr lang="ru-RU" sz="3400" dirty="0" smtClean="0">
                <a:solidFill>
                  <a:srgbClr val="0070C0"/>
                </a:solidFill>
              </a:rPr>
              <a:t>в местах проведения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(места фактического проживания участников ИС)</a:t>
            </a:r>
            <a:r>
              <a:rPr lang="ru-RU" sz="3400" dirty="0" smtClean="0"/>
              <a:t> </a:t>
            </a:r>
            <a:r>
              <a:rPr lang="ru-RU" sz="3400" dirty="0" smtClean="0">
                <a:solidFill>
                  <a:srgbClr val="005C9D"/>
                </a:solidFill>
              </a:rPr>
              <a:t>с </a:t>
            </a:r>
            <a:r>
              <a:rPr lang="ru-RU" sz="3400" dirty="0">
                <a:solidFill>
                  <a:srgbClr val="005C9D"/>
                </a:solidFill>
              </a:rPr>
              <a:t>использованием дистанционных </a:t>
            </a:r>
            <a:r>
              <a:rPr lang="ru-RU" sz="3400" dirty="0" smtClean="0">
                <a:solidFill>
                  <a:srgbClr val="005C9D"/>
                </a:solidFill>
              </a:rPr>
              <a:t>технологий</a:t>
            </a:r>
            <a:endParaRPr lang="ru-RU" sz="3400" dirty="0">
              <a:solidFill>
                <a:srgbClr val="005C9D"/>
              </a:solidFill>
            </a:endParaRPr>
          </a:p>
          <a:p>
            <a:pPr marL="380962" indent="-380962">
              <a:buFont typeface="Wingdings" panose="05000000000000000000" pitchFamily="2" charset="2"/>
              <a:buChar char="Ø"/>
            </a:pP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22146" y="6363551"/>
            <a:ext cx="143213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обеспечить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техническую готовность </a:t>
            </a:r>
            <a:r>
              <a:rPr lang="ru-RU" sz="3400" dirty="0">
                <a:solidFill>
                  <a:srgbClr val="0070C0"/>
                </a:solidFill>
              </a:rPr>
              <a:t>мест проведения ИС </a:t>
            </a:r>
            <a:r>
              <a:rPr lang="ru-RU" sz="3400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компьютером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веб-камерой/ноутбук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гарнитурой: аудиоколонки, микрофон, наушники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USB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-модемом (в случае отсутствия или низкой скорости Интернета)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флеш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-накопитель для записи аудиофайла ответа участника ИС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9542" y="-35633"/>
            <a:ext cx="10630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Основные мероприятия в школе </a:t>
            </a:r>
          </a:p>
          <a:p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при проведении  ИС </a:t>
            </a:r>
          </a:p>
          <a:p>
            <a:r>
              <a:rPr lang="ru-RU" sz="4800" b="1" dirty="0" smtClean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4800" b="1" u="sng" dirty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дистанционной форме</a:t>
            </a:r>
            <a:endParaRPr lang="ru-RU" sz="4800" b="1" u="sng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187413" y="4250051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187414" y="6797424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2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429542" y="2716386"/>
            <a:ext cx="5060837" cy="4435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0493829" y="528258"/>
            <a:ext cx="8447314" cy="2132392"/>
          </a:xfrm>
          <a:prstGeom prst="wedgeRoundRectCallout">
            <a:avLst>
              <a:gd name="adj1" fmla="val -89187"/>
              <a:gd name="adj2" fmla="val 2213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5C9D"/>
                </a:solidFill>
              </a:rPr>
              <a:t>В связи с сохранением неблагоприятной </a:t>
            </a:r>
            <a:r>
              <a:rPr lang="ru-RU" sz="2200" dirty="0" err="1" smtClean="0">
                <a:solidFill>
                  <a:srgbClr val="005C9D"/>
                </a:solidFill>
              </a:rPr>
              <a:t>эпидемилогической</a:t>
            </a:r>
            <a:r>
              <a:rPr lang="ru-RU" sz="2200" dirty="0" smtClean="0">
                <a:solidFill>
                  <a:srgbClr val="005C9D"/>
                </a:solidFill>
              </a:rPr>
              <a:t> ситуации и введением ограничительных мер в части перевода обучающихся на  обучение с использованием дистанционных образовательных технологий, ИС проводится  в </a:t>
            </a:r>
            <a:r>
              <a:rPr lang="ru-RU" sz="2200" dirty="0" smtClean="0">
                <a:solidFill>
                  <a:srgbClr val="005C9D"/>
                </a:solidFill>
              </a:rPr>
              <a:t>дистанционной </a:t>
            </a:r>
            <a:r>
              <a:rPr lang="ru-RU" sz="2200" dirty="0" smtClean="0">
                <a:solidFill>
                  <a:srgbClr val="005C9D"/>
                </a:solidFill>
              </a:rPr>
              <a:t>форме с соблюдением  мер по защите КИМ </a:t>
            </a:r>
            <a:r>
              <a:rPr lang="ru-RU" sz="2200" dirty="0" smtClean="0">
                <a:solidFill>
                  <a:srgbClr val="005C9D"/>
                </a:solidFill>
              </a:rPr>
              <a:t>от </a:t>
            </a:r>
            <a:r>
              <a:rPr lang="ru-RU" sz="2200" dirty="0" smtClean="0">
                <a:solidFill>
                  <a:srgbClr val="005C9D"/>
                </a:solidFill>
              </a:rPr>
              <a:t>разглашения содержащейся в них информации</a:t>
            </a:r>
            <a:endParaRPr lang="ru-RU" sz="2200" dirty="0">
              <a:solidFill>
                <a:srgbClr val="005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04360" y="8073334"/>
            <a:ext cx="15669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проверить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накануне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</a:rPr>
              <a:t>ИС </a:t>
            </a:r>
            <a:r>
              <a:rPr lang="ru-RU" sz="3400" dirty="0" smtClean="0"/>
              <a:t>работоспособность системы видеоконференцсвязи</a:t>
            </a:r>
            <a:endParaRPr lang="ru-RU" sz="3400" u="sng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4360" y="6458447"/>
            <a:ext cx="1626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проинформировать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/>
              <a:t>МОУО о наличии участников проведения ИС в дистанционной форме и технической готовности (по форме)</a:t>
            </a:r>
            <a:endParaRPr lang="ru-RU" sz="3600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203552" y="3619813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203553" y="6458447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5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175765" y="7894245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6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203553" y="9394170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7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0" y="1245765"/>
            <a:ext cx="5060837" cy="4435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12" name="Прямоугольник 11"/>
          <p:cNvSpPr/>
          <p:nvPr/>
        </p:nvSpPr>
        <p:spPr>
          <a:xfrm>
            <a:off x="180859" y="-180075"/>
            <a:ext cx="132687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Основные мероприятия</a:t>
            </a:r>
          </a:p>
          <a:p>
            <a:r>
              <a:rPr lang="ru-RU" sz="4400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не позднее чем за день проведения ИС </a:t>
            </a:r>
            <a:endParaRPr lang="ru-RU" sz="4400" u="sng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885" y="3539182"/>
            <a:ext cx="14856518" cy="2708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400" b="1" spc="-10" dirty="0" smtClean="0">
                <a:solidFill>
                  <a:srgbClr val="0070C0"/>
                </a:solidFill>
                <a:ea typeface="Calibri" panose="020F0502020204030204" pitchFamily="34" charset="0"/>
              </a:rPr>
              <a:t>составить </a:t>
            </a:r>
            <a:r>
              <a:rPr lang="ru-RU" sz="3400" b="1" spc="-10" dirty="0">
                <a:solidFill>
                  <a:srgbClr val="0070C0"/>
                </a:solidFill>
                <a:ea typeface="Calibri" panose="020F0502020204030204" pitchFamily="34" charset="0"/>
              </a:rPr>
              <a:t>график подключения </a:t>
            </a:r>
            <a:r>
              <a:rPr lang="ru-RU" sz="3400" spc="-10" dirty="0">
                <a:solidFill>
                  <a:srgbClr val="0070C0"/>
                </a:solidFill>
                <a:ea typeface="Calibri" panose="020F0502020204030204" pitchFamily="34" charset="0"/>
              </a:rPr>
              <a:t>участников </a:t>
            </a:r>
            <a:r>
              <a:rPr lang="ru-RU" sz="3400" spc="-10" dirty="0" smtClean="0">
                <a:solidFill>
                  <a:srgbClr val="0070C0"/>
                </a:solidFill>
                <a:ea typeface="Calibri" panose="020F0502020204030204" pitchFamily="34" charset="0"/>
              </a:rPr>
              <a:t>к проведению </a:t>
            </a:r>
            <a:r>
              <a:rPr lang="ru-RU" sz="3400" spc="-10" dirty="0">
                <a:solidFill>
                  <a:srgbClr val="0070C0"/>
                </a:solidFill>
                <a:ea typeface="Calibri" panose="020F0502020204030204" pitchFamily="34" charset="0"/>
              </a:rPr>
              <a:t>ИС </a:t>
            </a:r>
            <a:r>
              <a:rPr lang="ru-RU" sz="3400" spc="-10" dirty="0">
                <a:ea typeface="Calibri" panose="020F0502020204030204" pitchFamily="34" charset="0"/>
              </a:rPr>
              <a:t>(вместе с техническим специалистом): </a:t>
            </a:r>
            <a:endParaRPr lang="ru-RU" sz="3400" spc="-10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3400" spc="-10" dirty="0" smtClean="0">
                <a:ea typeface="Calibri" panose="020F0502020204030204" pitchFamily="34" charset="0"/>
              </a:rPr>
              <a:t>время </a:t>
            </a:r>
            <a:r>
              <a:rPr lang="ru-RU" sz="3400" spc="-10" dirty="0">
                <a:ea typeface="Calibri" panose="020F0502020204030204" pitchFamily="34" charset="0"/>
              </a:rPr>
              <a:t>подключения к видеоконференции,   </a:t>
            </a:r>
            <a:endParaRPr lang="ru-RU" sz="3400" spc="-10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3400" spc="-10" dirty="0" smtClean="0">
                <a:ea typeface="Calibri" panose="020F0502020204030204" pitchFamily="34" charset="0"/>
              </a:rPr>
              <a:t> </a:t>
            </a:r>
            <a:r>
              <a:rPr lang="ru-RU" sz="3400" spc="-10" dirty="0">
                <a:ea typeface="Calibri" panose="020F0502020204030204" pitchFamily="34" charset="0"/>
              </a:rPr>
              <a:t>ссылки подключения к конференции, </a:t>
            </a:r>
            <a:endParaRPr lang="ru-RU" sz="3400" spc="-10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3400" spc="-10" dirty="0" smtClean="0">
                <a:ea typeface="Calibri" panose="020F0502020204030204" pitchFamily="34" charset="0"/>
              </a:rPr>
              <a:t>идентификаторы </a:t>
            </a:r>
            <a:r>
              <a:rPr lang="ru-RU" sz="3400" spc="-10" dirty="0">
                <a:ea typeface="Calibri" panose="020F0502020204030204" pitchFamily="34" charset="0"/>
              </a:rPr>
              <a:t>и коды доступа к </a:t>
            </a:r>
            <a:r>
              <a:rPr lang="ru-RU" sz="3400" spc="-10" dirty="0" smtClean="0">
                <a:ea typeface="Calibri" panose="020F0502020204030204" pitchFamily="34" charset="0"/>
              </a:rPr>
              <a:t>конференции</a:t>
            </a:r>
            <a:endParaRPr lang="ru-RU" sz="3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122908" y="5001121"/>
            <a:ext cx="347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0" dirty="0" smtClean="0">
                <a:ea typeface="Calibri" panose="020F0502020204030204" pitchFamily="34" charset="0"/>
              </a:rPr>
              <a:t>параметры </a:t>
            </a:r>
            <a:r>
              <a:rPr lang="ru-RU" sz="2400" spc="-10" dirty="0">
                <a:ea typeface="Calibri" panose="020F0502020204030204" pitchFamily="34" charset="0"/>
              </a:rPr>
              <a:t>подключения</a:t>
            </a:r>
            <a:endParaRPr lang="ru-RU" sz="2400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11356932" y="4496034"/>
            <a:ext cx="580572" cy="15638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86513" y="9394170"/>
            <a:ext cx="133114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spc="-10" dirty="0" smtClean="0">
                <a:solidFill>
                  <a:srgbClr val="0070C0"/>
                </a:solidFill>
                <a:ea typeface="Calibri" panose="020F0502020204030204" pitchFamily="34" charset="0"/>
              </a:rPr>
              <a:t>направить </a:t>
            </a:r>
            <a:r>
              <a:rPr lang="ru-RU" sz="3400" b="1" spc="-10" dirty="0">
                <a:solidFill>
                  <a:srgbClr val="0070C0"/>
                </a:solidFill>
                <a:ea typeface="Calibri" panose="020F0502020204030204" pitchFamily="34" charset="0"/>
              </a:rPr>
              <a:t>участнику ИС график </a:t>
            </a:r>
            <a:r>
              <a:rPr lang="ru-RU" sz="3400" spc="-10" dirty="0">
                <a:ea typeface="Calibri" panose="020F0502020204030204" pitchFamily="34" charset="0"/>
              </a:rPr>
              <a:t>подключения </a:t>
            </a:r>
            <a:r>
              <a:rPr lang="ru-RU" sz="3400" spc="-10" dirty="0" smtClean="0">
                <a:ea typeface="Calibri" panose="020F0502020204030204" pitchFamily="34" charset="0"/>
              </a:rPr>
              <a:t>к </a:t>
            </a:r>
            <a:r>
              <a:rPr lang="ru-RU" sz="3400" spc="-10" dirty="0">
                <a:ea typeface="Calibri" panose="020F0502020204030204" pitchFamily="34" charset="0"/>
              </a:rPr>
              <a:t>конференции в электронном виде</a:t>
            </a:r>
            <a:endParaRPr lang="ru-RU" sz="3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86513" y="2039422"/>
            <a:ext cx="142118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400" b="1" spc="-10" dirty="0" smtClean="0">
                <a:solidFill>
                  <a:srgbClr val="0070C0"/>
                </a:solidFill>
                <a:ea typeface="Calibri" panose="020F0502020204030204" pitchFamily="34" charset="0"/>
              </a:rPr>
              <a:t>определить </a:t>
            </a:r>
            <a:r>
              <a:rPr lang="ru-RU" sz="3400" b="1" spc="-10" dirty="0">
                <a:solidFill>
                  <a:srgbClr val="0070C0"/>
                </a:solidFill>
                <a:ea typeface="Calibri" panose="020F0502020204030204" pitchFamily="34" charset="0"/>
              </a:rPr>
              <a:t>схему оценивания выполнений заданий ИС </a:t>
            </a:r>
            <a:endParaRPr lang="ru-RU" sz="3400" b="1" spc="-10" dirty="0" smtClean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r>
              <a:rPr lang="ru-RU" sz="3400" spc="-10" dirty="0" smtClean="0">
                <a:ea typeface="Calibri" panose="020F0502020204030204" pitchFamily="34" charset="0"/>
              </a:rPr>
              <a:t>(</a:t>
            </a:r>
            <a:r>
              <a:rPr lang="ru-RU" sz="3400" b="1" spc="-10" dirty="0">
                <a:ea typeface="Calibri" panose="020F0502020204030204" pitchFamily="34" charset="0"/>
              </a:rPr>
              <a:t>первая</a:t>
            </a:r>
            <a:r>
              <a:rPr lang="ru-RU" sz="3400" spc="-10" dirty="0">
                <a:ea typeface="Calibri" panose="020F0502020204030204" pitchFamily="34" charset="0"/>
              </a:rPr>
              <a:t> или вторая </a:t>
            </a:r>
            <a:r>
              <a:rPr lang="ru-RU" sz="3400" spc="-10" dirty="0" smtClean="0">
                <a:ea typeface="Calibri" panose="020F0502020204030204" pitchFamily="34" charset="0"/>
              </a:rPr>
              <a:t>схема)</a:t>
            </a:r>
            <a:endParaRPr lang="ru-RU" sz="3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296974" y="1952562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67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001228"/>
              </p:ext>
            </p:extLst>
          </p:nvPr>
        </p:nvGraphicFramePr>
        <p:xfrm>
          <a:off x="385371" y="5890558"/>
          <a:ext cx="18646588" cy="402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01"/>
                <a:gridCol w="633461"/>
                <a:gridCol w="1402664"/>
                <a:gridCol w="633461"/>
                <a:gridCol w="1404083"/>
                <a:gridCol w="692372"/>
                <a:gridCol w="1504642"/>
                <a:gridCol w="1106129"/>
                <a:gridCol w="577640"/>
                <a:gridCol w="1147921"/>
                <a:gridCol w="1487870"/>
                <a:gridCol w="827627"/>
                <a:gridCol w="1194619"/>
                <a:gridCol w="1356852"/>
                <a:gridCol w="1415845"/>
                <a:gridCol w="1312606"/>
                <a:gridCol w="1401095"/>
              </a:tblGrid>
              <a:tr h="12848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п/п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Код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АТЕ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Территория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Код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ОО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Краткое наименование ОО, в которой обучается участник ИС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Информация об участнике ИС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Информация об экзаменаторе-собеседнике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Информация о техническом специалисте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CFA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Параметры подключения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(наименование программного обеспечения)</a:t>
                      </a:r>
                      <a:endParaRPr lang="ru-RU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0CE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FAF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FAF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FAFE7"/>
                    </a:solidFill>
                  </a:tcPr>
                </a:tc>
              </a:tr>
              <a:tr h="1754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ФИО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Наименование платформы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Домашний адрес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ФИО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Место работы, должность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1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Наименование платформы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1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ФИО</a:t>
                      </a:r>
                    </a:p>
                    <a:p>
                      <a:pPr algn="ctr"/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A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Сотовый телефон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A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Ссылка подключения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Время подключения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Иденти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фикатор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конференции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Код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доступа к конференции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E90"/>
                    </a:solidFill>
                  </a:tcPr>
                </a:tc>
              </a:tr>
              <a:tr h="9826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A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A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C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C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C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CE9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97840" y="5022994"/>
            <a:ext cx="18797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Форма предоставления информации об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участниках ИС и  технической готовности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проведению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итогового собеседования по русскому языку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 дистанционной форме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0" y="6426200"/>
            <a:ext cx="184731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421053" y="6119385"/>
            <a:ext cx="5610906" cy="3564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4915" y="17726"/>
            <a:ext cx="18797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МОУО информирует </a:t>
            </a:r>
            <a:r>
              <a:rPr lang="ru-RU" sz="4400" b="1" dirty="0" err="1" smtClean="0">
                <a:solidFill>
                  <a:srgbClr val="002060"/>
                </a:solidFill>
              </a:rPr>
              <a:t>МОНиМП</a:t>
            </a:r>
            <a:r>
              <a:rPr lang="ru-RU" sz="4400" b="1" dirty="0" smtClean="0">
                <a:solidFill>
                  <a:srgbClr val="002060"/>
                </a:solidFill>
              </a:rPr>
              <a:t> КК </a:t>
            </a:r>
            <a:r>
              <a:rPr lang="ru-RU" sz="4200" b="1" dirty="0" smtClean="0">
                <a:solidFill>
                  <a:srgbClr val="002060"/>
                </a:solidFill>
              </a:rPr>
              <a:t>о наличии обучающихся для проведения ИС дистанционно</a:t>
            </a:r>
            <a:endParaRPr lang="ru-RU" sz="4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26061" y="9049330"/>
            <a:ext cx="1055097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новое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flipV="1">
            <a:off x="9946994" y="3905499"/>
            <a:ext cx="5060837" cy="4435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759"/>
            <a:ext cx="3530322" cy="36660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75757" y="2057021"/>
            <a:ext cx="569945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случае принятия решения ОО о переводе обучающихся на обучение с 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спользованием дистанционных образовательных технологий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19786092">
            <a:off x="-550657" y="2019141"/>
            <a:ext cx="5052089" cy="90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Письмо </a:t>
            </a:r>
            <a:r>
              <a:rPr lang="ru-RU" dirty="0" err="1" smtClean="0">
                <a:solidFill>
                  <a:srgbClr val="C00000"/>
                </a:solidFill>
              </a:rPr>
              <a:t>МОНиМП</a:t>
            </a:r>
            <a:r>
              <a:rPr lang="ru-RU" dirty="0" smtClean="0">
                <a:solidFill>
                  <a:srgbClr val="C00000"/>
                </a:solidFill>
              </a:rPr>
              <a:t> КК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от 14.01.2022 № 47-01-13-437/22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36493" y="2107446"/>
            <a:ext cx="55679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МОУО, получив информацию из ОО,</a:t>
            </a:r>
          </a:p>
          <a:p>
            <a:r>
              <a:rPr lang="ru-RU" sz="2400" dirty="0" smtClean="0"/>
              <a:t>информирует ГКУ КК ЦОКО  по телефону </a:t>
            </a:r>
          </a:p>
          <a:p>
            <a:r>
              <a:rPr lang="ru-RU" sz="2400" dirty="0" smtClean="0"/>
              <a:t>и направляет заполненную форму  </a:t>
            </a:r>
          </a:p>
          <a:p>
            <a:r>
              <a:rPr lang="ru-RU" sz="2400" dirty="0" smtClean="0"/>
              <a:t>на электронный адрес</a:t>
            </a:r>
            <a:endParaRPr lang="ru-RU" sz="24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 flipV="1">
            <a:off x="14914056" y="2712112"/>
            <a:ext cx="1642905" cy="28708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15" name="TextBox 14"/>
          <p:cNvSpPr txBox="1"/>
          <p:nvPr/>
        </p:nvSpPr>
        <p:spPr>
          <a:xfrm>
            <a:off x="16066525" y="2331454"/>
            <a:ext cx="2561920" cy="90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8(962) 85-25-069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8(861)231-59-38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72431" y="4339284"/>
            <a:ext cx="2744982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gia9@kubannet.ru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02814" y="9110226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Актуальный</a:t>
            </a:r>
          </a:p>
        </p:txBody>
      </p:sp>
    </p:spTree>
    <p:extLst>
      <p:ext uri="{BB962C8B-B14F-4D97-AF65-F5344CB8AC3E}">
        <p14:creationId xmlns:p14="http://schemas.microsoft.com/office/powerpoint/2010/main" val="15676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3331"/>
            <a:ext cx="100722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cs typeface="Segoe UI Semilight" panose="020B0402040204020203" pitchFamily="34" charset="0"/>
              </a:rPr>
              <a:t>Функции экзаменатора-собеседника</a:t>
            </a:r>
          </a:p>
          <a:p>
            <a:r>
              <a:rPr lang="ru-RU" sz="4600" u="sng" dirty="0">
                <a:solidFill>
                  <a:srgbClr val="0070C0"/>
                </a:solidFill>
                <a:cs typeface="Segoe UI Semilight" panose="020B0402040204020203" pitchFamily="34" charset="0"/>
              </a:rPr>
              <a:t>в</a:t>
            </a:r>
            <a:r>
              <a:rPr lang="ru-RU" sz="4600" u="sng" dirty="0" smtClean="0">
                <a:solidFill>
                  <a:srgbClr val="0070C0"/>
                </a:solidFill>
                <a:cs typeface="Segoe UI Semilight" panose="020B0402040204020203" pitchFamily="34" charset="0"/>
              </a:rPr>
              <a:t> день проведения ИС</a:t>
            </a:r>
            <a:endParaRPr lang="ru-RU" sz="4600" u="sng" dirty="0">
              <a:solidFill>
                <a:srgbClr val="0070C0"/>
              </a:solidFill>
              <a:cs typeface="Segoe UI Semilight" panose="020B0402040204020203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flipV="1">
            <a:off x="161023" y="1369076"/>
            <a:ext cx="5060837" cy="443547"/>
          </a:xfrm>
          <a:prstGeom prst="triangle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7" name="Прямоугольник 6"/>
          <p:cNvSpPr/>
          <p:nvPr/>
        </p:nvSpPr>
        <p:spPr>
          <a:xfrm>
            <a:off x="1154434" y="1813233"/>
            <a:ext cx="111372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открывает</a:t>
            </a:r>
            <a:r>
              <a:rPr lang="ru-RU" sz="34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 </a:t>
            </a:r>
            <a:r>
              <a:rPr lang="ru-RU" sz="3400" b="1" dirty="0">
                <a:solidFill>
                  <a:srgbClr val="005C9D"/>
                </a:solidFill>
                <a:ea typeface="Calibri" panose="020F0502020204030204" pitchFamily="34" charset="0"/>
              </a:rPr>
              <a:t>видеоконференцию </a:t>
            </a:r>
            <a:r>
              <a:rPr lang="ru-RU" sz="3400" dirty="0">
                <a:ea typeface="Calibri" panose="020F0502020204030204" pitchFamily="34" charset="0"/>
              </a:rPr>
              <a:t>за 10 минут до начала процедуры проведения </a:t>
            </a:r>
            <a:r>
              <a:rPr lang="ru-RU" sz="3400" dirty="0" smtClean="0">
                <a:ea typeface="Calibri" panose="020F0502020204030204" pitchFamily="34" charset="0"/>
              </a:rPr>
              <a:t>ИС  </a:t>
            </a:r>
            <a:endParaRPr lang="ru-RU" sz="3400" dirty="0"/>
          </a:p>
        </p:txBody>
      </p:sp>
      <p:sp>
        <p:nvSpPr>
          <p:cNvPr id="9" name="Нашивка 8"/>
          <p:cNvSpPr/>
          <p:nvPr/>
        </p:nvSpPr>
        <p:spPr>
          <a:xfrm>
            <a:off x="323961" y="1979218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74495" y="3503719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5352" y="3256203"/>
            <a:ext cx="1151459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5C9D"/>
                </a:solidFill>
                <a:ea typeface="Calibri" panose="020F0502020204030204" pitchFamily="34" charset="0"/>
              </a:rPr>
              <a:t>приглашает присоединиться </a:t>
            </a:r>
            <a:r>
              <a:rPr lang="ru-RU" sz="34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к конференции</a:t>
            </a:r>
          </a:p>
          <a:p>
            <a:r>
              <a:rPr lang="ru-RU" sz="34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 </a:t>
            </a:r>
            <a:r>
              <a:rPr lang="ru-RU" sz="3400" dirty="0" smtClean="0">
                <a:ea typeface="Calibri" panose="020F0502020204030204" pitchFamily="34" charset="0"/>
              </a:rPr>
              <a:t>участника ИС, </a:t>
            </a:r>
            <a:r>
              <a:rPr lang="ru-RU" sz="3400" dirty="0">
                <a:ea typeface="Calibri" panose="020F0502020204030204" pitchFamily="34" charset="0"/>
              </a:rPr>
              <a:t>эксперта (в случае проверки результатов ИС по первой схеме</a:t>
            </a:r>
            <a:r>
              <a:rPr lang="ru-RU" sz="3400" dirty="0" smtClean="0">
                <a:ea typeface="Calibri" panose="020F0502020204030204" pitchFamily="34" charset="0"/>
              </a:rPr>
              <a:t>) и независимого наблюдателя </a:t>
            </a:r>
            <a:endParaRPr lang="ru-RU" sz="3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3417667" y="878457"/>
            <a:ext cx="4887777" cy="9775031"/>
            <a:chOff x="13417667" y="878457"/>
            <a:chExt cx="4887777" cy="977503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359592" y="1293855"/>
              <a:ext cx="3721840" cy="2570576"/>
              <a:chOff x="18740983" y="7910359"/>
              <a:chExt cx="5583033" cy="3856053"/>
            </a:xfrm>
          </p:grpSpPr>
          <p:pic>
            <p:nvPicPr>
              <p:cNvPr id="5" name="Рисунок 4" descr="Школьники перешли на дистанционное обучение | Информационный ...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0983" y="7910359"/>
                <a:ext cx="5583033" cy="38560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8" descr="Дистанционное обучение в школах проходит проверку на прочность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64" t="43299" r="21918" b="41383"/>
              <a:stretch/>
            </p:blipFill>
            <p:spPr bwMode="auto">
              <a:xfrm rot="675742">
                <a:off x="22028909" y="9412674"/>
                <a:ext cx="1509483" cy="1399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6" descr="В Самарской области дистанционное обучение продолжается – Новости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0639" y="4594905"/>
              <a:ext cx="3670793" cy="206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359590" y="3896606"/>
              <a:ext cx="39458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ea typeface="Calibri" panose="020F0502020204030204" pitchFamily="34" charset="0"/>
                </a:rPr>
                <a:t>Экзаменатор-собеседник</a:t>
              </a:r>
              <a:r>
                <a:rPr lang="ru-RU" sz="2400" b="1" dirty="0">
                  <a:ea typeface="Calibri" panose="020F0502020204030204" pitchFamily="34" charset="0"/>
                </a:rPr>
                <a:t> </a:t>
              </a:r>
              <a:endParaRPr lang="ru-RU" sz="1762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140586" y="6741173"/>
              <a:ext cx="23294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ea typeface="Calibri" panose="020F0502020204030204" pitchFamily="34" charset="0"/>
                </a:rPr>
                <a:t>Участник ИС</a:t>
              </a:r>
              <a:endParaRPr lang="ru-RU" sz="1762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 rot="5400000">
              <a:off x="11319149" y="3667193"/>
              <a:ext cx="9775031" cy="4197559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2"/>
            </a:p>
          </p:txBody>
        </p:sp>
        <p:pic>
          <p:nvPicPr>
            <p:cNvPr id="17" name="Picture 2" descr="В связи с угрозой коронавирусной инфекции школы Железногорск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0639" y="7590022"/>
              <a:ext cx="3412904" cy="2272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3417667" y="9966083"/>
              <a:ext cx="3230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ea typeface="Calibri" panose="020F0502020204030204" pitchFamily="34" charset="0"/>
                </a:rPr>
                <a:t>Эксперт</a:t>
              </a:r>
              <a:endParaRPr lang="ru-RU" sz="1762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Нашивка 18"/>
          <p:cNvSpPr/>
          <p:nvPr/>
        </p:nvSpPr>
        <p:spPr>
          <a:xfrm>
            <a:off x="254233" y="5270036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9512" y="5072523"/>
            <a:ext cx="1207282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проверяет </a:t>
            </a:r>
            <a:r>
              <a:rPr lang="ru-RU" sz="3400" b="1" dirty="0">
                <a:solidFill>
                  <a:srgbClr val="005C9D"/>
                </a:solidFill>
                <a:ea typeface="Calibri" panose="020F0502020204030204" pitchFamily="34" charset="0"/>
              </a:rPr>
              <a:t>данные документа</a:t>
            </a:r>
            <a:r>
              <a:rPr lang="ru-RU" sz="3400" dirty="0">
                <a:solidFill>
                  <a:srgbClr val="005C9D"/>
                </a:solidFill>
                <a:ea typeface="Calibri" panose="020F0502020204030204" pitchFamily="34" charset="0"/>
              </a:rPr>
              <a:t>, </a:t>
            </a:r>
            <a:r>
              <a:rPr lang="ru-RU" sz="3400" dirty="0">
                <a:ea typeface="Calibri" panose="020F0502020204030204" pitchFamily="34" charset="0"/>
              </a:rPr>
              <a:t>удостоверяющего личность участника ИС, при помощи </a:t>
            </a:r>
            <a:r>
              <a:rPr lang="ru-RU" sz="3400" dirty="0" smtClean="0">
                <a:ea typeface="Calibri" panose="020F0502020204030204" pitchFamily="34" charset="0"/>
              </a:rPr>
              <a:t>веб-камеры (ФИО</a:t>
            </a:r>
            <a:r>
              <a:rPr lang="ru-RU" sz="3400" dirty="0">
                <a:ea typeface="Calibri" panose="020F0502020204030204" pitchFamily="34" charset="0"/>
              </a:rPr>
              <a:t>, </a:t>
            </a:r>
            <a:r>
              <a:rPr lang="ru-RU" sz="3400" dirty="0" smtClean="0">
                <a:ea typeface="Calibri" panose="020F0502020204030204" pitchFamily="34" charset="0"/>
              </a:rPr>
              <a:t>класс) </a:t>
            </a:r>
            <a:r>
              <a:rPr lang="ru-RU" sz="3400" dirty="0">
                <a:ea typeface="Calibri" panose="020F0502020204030204" pitchFamily="34" charset="0"/>
              </a:rPr>
              <a:t>и вносит данные в ведомость учета проведения итогового собеседования в аудитории</a:t>
            </a:r>
            <a:endParaRPr lang="ru-RU" sz="3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41308" y="7451453"/>
            <a:ext cx="130874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  <a:tabLst>
                <a:tab pos="900430" algn="l"/>
              </a:tabLst>
            </a:pPr>
            <a:r>
              <a:rPr lang="ru-RU" sz="2800" b="1" dirty="0">
                <a:solidFill>
                  <a:srgbClr val="005C9D"/>
                </a:solidFill>
                <a:ea typeface="Calibri" panose="020F0502020204030204" pitchFamily="34" charset="0"/>
              </a:rPr>
              <a:t>убеждается в отсутствии</a:t>
            </a:r>
            <a:r>
              <a:rPr lang="ru-RU" sz="2800" dirty="0">
                <a:ea typeface="Calibri" panose="020F0502020204030204" pitchFamily="34" charset="0"/>
              </a:rPr>
              <a:t> посторонних лиц в помещении, </a:t>
            </a:r>
            <a:r>
              <a:rPr lang="ru-RU" sz="2800" dirty="0" smtClean="0">
                <a:ea typeface="Calibri" panose="020F0502020204030204" pitchFamily="34" charset="0"/>
              </a:rPr>
              <a:t>используя </a:t>
            </a:r>
            <a:r>
              <a:rPr lang="ru-RU" sz="2800" dirty="0">
                <a:ea typeface="Calibri" panose="020F0502020204030204" pitchFamily="34" charset="0"/>
              </a:rPr>
              <a:t>возможности видеоконференцсвязи</a:t>
            </a:r>
            <a:r>
              <a:rPr lang="ru-RU" sz="2800" dirty="0" smtClean="0">
                <a:ea typeface="Calibri" panose="020F0502020204030204" pitchFamily="34" charset="0"/>
              </a:rPr>
              <a:t>; проверяет </a:t>
            </a:r>
            <a:r>
              <a:rPr lang="ru-RU" sz="2800" dirty="0">
                <a:ea typeface="Calibri" panose="020F0502020204030204" pitchFamily="34" charset="0"/>
              </a:rPr>
              <a:t>поверхность стола участника ИС на наличие посторонних предметов, в том числе средств связи, фото-, аудио-, видеоаппаратуры, цифровых устройств, справочных материалов, письменных заметок и </a:t>
            </a:r>
            <a:r>
              <a:rPr lang="ru-RU" sz="2800" dirty="0" smtClean="0">
                <a:ea typeface="Calibri" panose="020F0502020204030204" pitchFamily="34" charset="0"/>
              </a:rPr>
              <a:t>др. </a:t>
            </a:r>
            <a:r>
              <a:rPr lang="ru-RU" sz="2800" dirty="0">
                <a:ea typeface="Calibri" panose="020F0502020204030204" pitchFamily="34" charset="0"/>
              </a:rPr>
              <a:t>На столе у участника ИС должен быть </a:t>
            </a:r>
            <a:r>
              <a:rPr lang="ru-RU" sz="2800" dirty="0" smtClean="0">
                <a:ea typeface="Calibri" panose="020F0502020204030204" pitchFamily="34" charset="0"/>
              </a:rPr>
              <a:t>лист бумаги </a:t>
            </a:r>
            <a:r>
              <a:rPr lang="ru-RU" sz="2800" dirty="0">
                <a:ea typeface="Calibri" panose="020F0502020204030204" pitchFamily="34" charset="0"/>
              </a:rPr>
              <a:t>и ручка для заметок </a:t>
            </a:r>
            <a:r>
              <a:rPr lang="ru-RU" sz="2800" b="1" dirty="0">
                <a:ea typeface="Calibri" panose="020F0502020204030204" pitchFamily="34" charset="0"/>
              </a:rPr>
              <a:t>при подготовке к </a:t>
            </a:r>
            <a:r>
              <a:rPr lang="ru-RU" sz="2800" b="1" dirty="0" smtClean="0">
                <a:ea typeface="Calibri" panose="020F0502020204030204" pitchFamily="34" charset="0"/>
              </a:rPr>
              <a:t>заданию № 2  </a:t>
            </a:r>
            <a:r>
              <a:rPr lang="ru-RU" sz="2800" b="1" dirty="0">
                <a:ea typeface="Calibri" panose="020F0502020204030204" pitchFamily="34" charset="0"/>
              </a:rPr>
              <a:t>КИМ </a:t>
            </a:r>
            <a:r>
              <a:rPr lang="ru-RU" sz="2800" b="1" dirty="0" smtClean="0">
                <a:ea typeface="Calibri" panose="020F0502020204030204" pitchFamily="34" charset="0"/>
              </a:rPr>
              <a:t>(пересказ текста),  </a:t>
            </a:r>
            <a:r>
              <a:rPr lang="ru-RU" sz="2800" dirty="0">
                <a:ea typeface="Calibri" panose="020F0502020204030204" pitchFamily="34" charset="0"/>
              </a:rPr>
              <a:t>документ, удостоверяющий личность</a:t>
            </a:r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>
            <a:off x="274495" y="7314264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3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780524" y="588171"/>
            <a:ext cx="4887777" cy="9775031"/>
            <a:chOff x="13417667" y="878457"/>
            <a:chExt cx="4887777" cy="977503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4359592" y="1293855"/>
              <a:ext cx="3721840" cy="2570576"/>
              <a:chOff x="18740983" y="7910359"/>
              <a:chExt cx="5583033" cy="3856053"/>
            </a:xfrm>
          </p:grpSpPr>
          <p:pic>
            <p:nvPicPr>
              <p:cNvPr id="10" name="Рисунок 9" descr="Школьники перешли на дистанционное обучение | Информационный ...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0983" y="7910359"/>
                <a:ext cx="5583033" cy="38560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8" descr="Дистанционное обучение в школах проходит проверку на прочность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64" t="43299" r="21918" b="41383"/>
              <a:stretch/>
            </p:blipFill>
            <p:spPr bwMode="auto">
              <a:xfrm rot="675742">
                <a:off x="22028909" y="9412674"/>
                <a:ext cx="1509483" cy="1399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6" descr="В Самарской области дистанционное обучение продолжается – Новости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0639" y="4594905"/>
              <a:ext cx="3670793" cy="206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4359590" y="3896606"/>
              <a:ext cx="39458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ea typeface="Calibri" panose="020F0502020204030204" pitchFamily="34" charset="0"/>
                </a:rPr>
                <a:t>Экзаменатор-собеседник</a:t>
              </a:r>
              <a:r>
                <a:rPr lang="ru-RU" sz="2400" b="1" dirty="0">
                  <a:ea typeface="Calibri" panose="020F0502020204030204" pitchFamily="34" charset="0"/>
                </a:rPr>
                <a:t> </a:t>
              </a:r>
              <a:endParaRPr lang="ru-RU" sz="1762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140586" y="6741173"/>
              <a:ext cx="23294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ea typeface="Calibri" panose="020F0502020204030204" pitchFamily="34" charset="0"/>
                </a:rPr>
                <a:t>Участник ИС</a:t>
              </a:r>
              <a:endParaRPr lang="ru-RU" sz="1762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 rot="5400000">
              <a:off x="11319149" y="3667193"/>
              <a:ext cx="9775031" cy="4197559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2"/>
            </a:p>
          </p:txBody>
        </p:sp>
        <p:pic>
          <p:nvPicPr>
            <p:cNvPr id="8" name="Picture 2" descr="В связи с угрозой коронавирусной инфекции школы Железногорск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0639" y="7590022"/>
              <a:ext cx="3412904" cy="2272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417667" y="9966083"/>
              <a:ext cx="3230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ea typeface="Calibri" panose="020F0502020204030204" pitchFamily="34" charset="0"/>
                </a:rPr>
                <a:t>Эксперт</a:t>
              </a:r>
              <a:endParaRPr lang="ru-RU" sz="1762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8465" y="218198"/>
            <a:ext cx="10072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cs typeface="Segoe UI Semilight" panose="020B0402040204020203" pitchFamily="34" charset="0"/>
              </a:rPr>
              <a:t>Функции экзаменатора-собеседника</a:t>
            </a:r>
            <a:endParaRPr lang="ru-RU" sz="4800" b="1" u="sng" dirty="0">
              <a:solidFill>
                <a:srgbClr val="0070C0"/>
              </a:solidFill>
              <a:cs typeface="Segoe UI Semilight" panose="020B0402040204020203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0" y="1177740"/>
            <a:ext cx="5060837" cy="443547"/>
          </a:xfrm>
          <a:prstGeom prst="triangle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14" name="Нашивка 13"/>
          <p:cNvSpPr/>
          <p:nvPr/>
        </p:nvSpPr>
        <p:spPr>
          <a:xfrm>
            <a:off x="237365" y="1729718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3232" y="1515114"/>
            <a:ext cx="137968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spc="-10" dirty="0" smtClean="0">
                <a:solidFill>
                  <a:srgbClr val="005C9D"/>
                </a:solidFill>
                <a:ea typeface="Calibri" panose="020F0502020204030204" pitchFamily="34" charset="0"/>
              </a:rPr>
              <a:t>проводит </a:t>
            </a:r>
            <a:r>
              <a:rPr lang="ru-RU" sz="2800" b="1" spc="-10" dirty="0">
                <a:solidFill>
                  <a:srgbClr val="005C9D"/>
                </a:solidFill>
                <a:ea typeface="Calibri" panose="020F0502020204030204" pitchFamily="34" charset="0"/>
              </a:rPr>
              <a:t>инструктаж </a:t>
            </a:r>
            <a:r>
              <a:rPr lang="ru-RU" sz="2800" spc="-10" dirty="0">
                <a:ea typeface="Calibri" panose="020F0502020204030204" pitchFamily="34" charset="0"/>
              </a:rPr>
              <a:t>участника ИС по выполнению заданий </a:t>
            </a:r>
            <a:endParaRPr lang="ru-RU" sz="2800" spc="-10" dirty="0" smtClean="0"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spc="-10" dirty="0" smtClean="0">
                <a:ea typeface="Calibri" panose="020F0502020204030204" pitchFamily="34" charset="0"/>
              </a:rPr>
              <a:t>КИМ </a:t>
            </a:r>
            <a:r>
              <a:rPr lang="ru-RU" sz="2800" spc="-10" dirty="0">
                <a:ea typeface="Calibri" panose="020F0502020204030204" pitchFamily="34" charset="0"/>
              </a:rPr>
              <a:t>итогового </a:t>
            </a:r>
            <a:r>
              <a:rPr lang="ru-RU" sz="2800" spc="-10" dirty="0" smtClean="0">
                <a:ea typeface="Calibri" panose="020F0502020204030204" pitchFamily="34" charset="0"/>
              </a:rPr>
              <a:t>   собеседования</a:t>
            </a:r>
          </a:p>
          <a:p>
            <a:pPr indent="450215" algn="just">
              <a:spcAft>
                <a:spcPts val="0"/>
              </a:spcAft>
            </a:pPr>
            <a:endParaRPr lang="ru-RU" sz="2800" spc="-10" dirty="0">
              <a:ea typeface="Calibri" panose="020F050202020403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28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включает </a:t>
            </a:r>
            <a:r>
              <a:rPr lang="ru-RU" sz="2800" b="1" dirty="0">
                <a:solidFill>
                  <a:srgbClr val="005C9D"/>
                </a:solidFill>
                <a:ea typeface="Calibri" panose="020F0502020204030204" pitchFamily="34" charset="0"/>
              </a:rPr>
              <a:t>демонстрацию рабочего стола </a:t>
            </a:r>
            <a:r>
              <a:rPr lang="ru-RU" sz="2800" dirty="0">
                <a:ea typeface="Calibri" panose="020F0502020204030204" pitchFamily="34" charset="0"/>
              </a:rPr>
              <a:t>при помощи </a:t>
            </a:r>
            <a:r>
              <a:rPr lang="ru-RU" sz="2800" dirty="0" smtClean="0">
                <a:ea typeface="Calibri" panose="020F0502020204030204" pitchFamily="34" charset="0"/>
              </a:rPr>
              <a:t>системы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</a:rPr>
              <a:t>видеоконференцсвязи </a:t>
            </a:r>
            <a:r>
              <a:rPr lang="ru-RU" sz="2800" dirty="0">
                <a:ea typeface="Calibri" panose="020F0502020204030204" pitchFamily="34" charset="0"/>
              </a:rPr>
              <a:t>и открывает загруженный КИМ итогового </a:t>
            </a:r>
            <a:r>
              <a:rPr lang="ru-RU" sz="2800" dirty="0" smtClean="0">
                <a:ea typeface="Calibri" panose="020F0502020204030204" pitchFamily="34" charset="0"/>
              </a:rPr>
              <a:t>собеседования</a:t>
            </a:r>
            <a:endParaRPr lang="ru-RU" sz="2800" dirty="0">
              <a:ea typeface="Calibri" panose="020F050202020403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</a:rPr>
              <a:t>     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ea typeface="Calibri" panose="020F0502020204030204" pitchFamily="34" charset="0"/>
              </a:rPr>
              <a:t>Участник ИС перед началом ответа проговаривает свою фамилию, имя, отчество, 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ea typeface="Calibri" panose="020F0502020204030204" pitchFamily="34" charset="0"/>
              </a:rPr>
              <a:t>номер варианта КИМ</a:t>
            </a:r>
          </a:p>
          <a:p>
            <a:pPr indent="450215" algn="just">
              <a:spcAft>
                <a:spcPts val="0"/>
              </a:spcAft>
            </a:pPr>
            <a:endParaRPr lang="ru-RU" sz="2800" b="1" dirty="0" smtClean="0">
              <a:solidFill>
                <a:srgbClr val="005C9D"/>
              </a:solidFill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фиксирует </a:t>
            </a:r>
            <a:r>
              <a:rPr lang="ru-RU" sz="2800" b="1" dirty="0">
                <a:solidFill>
                  <a:srgbClr val="005C9D"/>
                </a:solidFill>
                <a:ea typeface="Calibri" panose="020F0502020204030204" pitchFamily="34" charset="0"/>
              </a:rPr>
              <a:t>время начала ИС </a:t>
            </a:r>
            <a:r>
              <a:rPr lang="ru-RU" sz="2800" dirty="0">
                <a:ea typeface="Calibri" panose="020F0502020204030204" pitchFamily="34" charset="0"/>
              </a:rPr>
              <a:t>с участником в ведомости учета </a:t>
            </a:r>
            <a:endParaRPr lang="ru-RU" sz="2800" dirty="0" smtClean="0"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</a:rPr>
              <a:t>проведения </a:t>
            </a:r>
            <a:r>
              <a:rPr lang="ru-RU" sz="2800" dirty="0">
                <a:ea typeface="Calibri" panose="020F0502020204030204" pitchFamily="34" charset="0"/>
              </a:rPr>
              <a:t>итогового собеседования в аудитории</a:t>
            </a:r>
            <a:r>
              <a:rPr lang="ru-RU" sz="2800" dirty="0" smtClean="0">
                <a:ea typeface="Calibri" panose="020F0502020204030204" pitchFamily="34" charset="0"/>
              </a:rPr>
              <a:t>;</a:t>
            </a:r>
            <a:endParaRPr lang="ru-RU" sz="1600" dirty="0"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208" y="6489227"/>
            <a:ext cx="13584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b="1" dirty="0">
                <a:solidFill>
                  <a:srgbClr val="005C9D"/>
                </a:solidFill>
                <a:ea typeface="Calibri" panose="020F0502020204030204" pitchFamily="34" charset="0"/>
              </a:rPr>
              <a:t>проводит собеседование в режиме видеоконференцсвязи</a:t>
            </a:r>
            <a:r>
              <a:rPr lang="ru-RU" sz="2800" dirty="0">
                <a:ea typeface="Calibri" panose="020F0502020204030204" pitchFamily="34" charset="0"/>
              </a:rPr>
              <a:t>, КИМ </a:t>
            </a:r>
            <a:r>
              <a:rPr lang="ru-RU" sz="2800" dirty="0" smtClean="0">
                <a:ea typeface="Calibri" panose="020F0502020204030204" pitchFamily="34" charset="0"/>
              </a:rPr>
              <a:t>ИС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</a:rPr>
              <a:t>отображается участнику </a:t>
            </a:r>
            <a:r>
              <a:rPr lang="ru-RU" sz="2800" dirty="0">
                <a:ea typeface="Calibri" panose="020F0502020204030204" pitchFamily="34" charset="0"/>
              </a:rPr>
              <a:t>через систему видеоконференцсвязи </a:t>
            </a:r>
            <a:r>
              <a:rPr lang="ru-RU" sz="2800" dirty="0" smtClean="0">
                <a:ea typeface="Calibri" panose="020F0502020204030204" pitchFamily="34" charset="0"/>
              </a:rPr>
              <a:t>посредством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</a:rPr>
              <a:t>демонстрации рабочего стола экзаменатора-собеседника </a:t>
            </a:r>
            <a:endParaRPr lang="ru-RU" sz="2800" dirty="0">
              <a:ea typeface="Calibri" panose="020F0502020204030204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73833" y="3108760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18465" y="5458378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228265" y="6748220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108" y="7874222"/>
            <a:ext cx="13660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900430" algn="l"/>
              </a:tabLst>
            </a:pPr>
            <a:r>
              <a:rPr lang="ru-RU" sz="28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по </a:t>
            </a:r>
            <a:r>
              <a:rPr lang="ru-RU" sz="2800" b="1" dirty="0">
                <a:solidFill>
                  <a:srgbClr val="005C9D"/>
                </a:solidFill>
                <a:ea typeface="Calibri" panose="020F0502020204030204" pitchFamily="34" charset="0"/>
              </a:rPr>
              <a:t>окончании итогового </a:t>
            </a:r>
            <a:r>
              <a:rPr lang="ru-RU" sz="2800" b="1" dirty="0" smtClean="0">
                <a:solidFill>
                  <a:srgbClr val="005C9D"/>
                </a:solidFill>
                <a:ea typeface="Calibri" panose="020F0502020204030204" pitchFamily="34" charset="0"/>
              </a:rPr>
              <a:t>собеседования: </a:t>
            </a:r>
          </a:p>
          <a:p>
            <a:pPr indent="450215" algn="just">
              <a:spcAft>
                <a:spcPts val="0"/>
              </a:spcAft>
              <a:tabLst>
                <a:tab pos="900430" algn="l"/>
              </a:tabLst>
            </a:pPr>
            <a:r>
              <a:rPr lang="ru-RU" sz="2800" dirty="0" smtClean="0">
                <a:ea typeface="Calibri" panose="020F0502020204030204" pitchFamily="34" charset="0"/>
              </a:rPr>
              <a:t>прослушивает </a:t>
            </a:r>
            <a:r>
              <a:rPr lang="ru-RU" sz="2800" dirty="0">
                <a:ea typeface="Calibri" panose="020F0502020204030204" pitchFamily="34" charset="0"/>
              </a:rPr>
              <a:t>вместе с участником </a:t>
            </a:r>
            <a:r>
              <a:rPr lang="ru-RU" sz="2800" dirty="0" smtClean="0">
                <a:ea typeface="Calibri" panose="020F0502020204030204" pitchFamily="34" charset="0"/>
              </a:rPr>
              <a:t>ИС аудиозапись ответа</a:t>
            </a:r>
          </a:p>
          <a:p>
            <a:pPr indent="450215" algn="just">
              <a:spcAft>
                <a:spcPts val="0"/>
              </a:spcAft>
              <a:tabLst>
                <a:tab pos="900430" algn="l"/>
              </a:tabLst>
            </a:pPr>
            <a:r>
              <a:rPr lang="ru-RU" sz="2800" dirty="0" smtClean="0">
                <a:ea typeface="Calibri" panose="020F0502020204030204" pitchFamily="34" charset="0"/>
              </a:rPr>
              <a:t>сохраняет аудиозапись </a:t>
            </a:r>
            <a:r>
              <a:rPr lang="ru-RU" sz="2800" dirty="0">
                <a:ea typeface="Calibri" panose="020F0502020204030204" pitchFamily="34" charset="0"/>
              </a:rPr>
              <a:t>на </a:t>
            </a:r>
            <a:r>
              <a:rPr lang="ru-RU" sz="2800" dirty="0" err="1" smtClean="0">
                <a:ea typeface="Calibri" panose="020F0502020204030204" pitchFamily="34" charset="0"/>
              </a:rPr>
              <a:t>флеш</a:t>
            </a:r>
            <a:r>
              <a:rPr lang="ru-RU" sz="2800" dirty="0" smtClean="0">
                <a:ea typeface="Calibri" panose="020F0502020204030204" pitchFamily="34" charset="0"/>
              </a:rPr>
              <a:t>-носитель, присвоив файлу наименование </a:t>
            </a:r>
          </a:p>
          <a:p>
            <a:pPr indent="450215" algn="just">
              <a:spcAft>
                <a:spcPts val="0"/>
              </a:spcAft>
              <a:tabLst>
                <a:tab pos="900430" algn="l"/>
              </a:tabLst>
            </a:pPr>
            <a:r>
              <a:rPr lang="ru-RU" sz="2800" dirty="0" smtClean="0">
                <a:ea typeface="Calibri" panose="020F0502020204030204" pitchFamily="34" charset="0"/>
              </a:rPr>
              <a:t>«код </a:t>
            </a:r>
            <a:r>
              <a:rPr lang="ru-RU" sz="2800" dirty="0" err="1">
                <a:ea typeface="Calibri" panose="020F0502020204030204" pitchFamily="34" charset="0"/>
              </a:rPr>
              <a:t>АТЕ_код</a:t>
            </a:r>
            <a:r>
              <a:rPr lang="ru-RU" sz="2800" dirty="0"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ea typeface="Calibri" panose="020F0502020204030204" pitchFamily="34" charset="0"/>
              </a:rPr>
              <a:t>ОО_дата</a:t>
            </a:r>
            <a:r>
              <a:rPr lang="ru-RU" sz="2800" dirty="0" smtClean="0">
                <a:ea typeface="Calibri" panose="020F0502020204030204" pitchFamily="34" charset="0"/>
              </a:rPr>
              <a:t> </a:t>
            </a:r>
            <a:r>
              <a:rPr lang="ru-RU" sz="2800" dirty="0" err="1">
                <a:ea typeface="Calibri" panose="020F0502020204030204" pitchFamily="34" charset="0"/>
              </a:rPr>
              <a:t>проведения_ФИО</a:t>
            </a:r>
            <a:r>
              <a:rPr lang="ru-RU" sz="2800" dirty="0">
                <a:ea typeface="Calibri" panose="020F0502020204030204" pitchFamily="34" charset="0"/>
              </a:rPr>
              <a:t> участника </a:t>
            </a:r>
            <a:r>
              <a:rPr lang="ru-RU" sz="2800" dirty="0" smtClean="0">
                <a:ea typeface="Calibri" panose="020F0502020204030204" pitchFamily="34" charset="0"/>
              </a:rPr>
              <a:t>ИС» </a:t>
            </a:r>
          </a:p>
          <a:p>
            <a:pPr indent="450215">
              <a:spcAft>
                <a:spcPts val="0"/>
              </a:spcAft>
              <a:tabLst>
                <a:tab pos="900430" algn="l"/>
              </a:tabLst>
            </a:pPr>
            <a:r>
              <a:rPr lang="ru-RU" sz="2800" dirty="0" smtClean="0">
                <a:effectLst/>
                <a:ea typeface="Calibri" panose="020F0502020204030204" pitchFamily="34" charset="0"/>
              </a:rPr>
              <a:t>передает </a:t>
            </a:r>
            <a:r>
              <a:rPr lang="ru-RU" sz="2800" dirty="0" err="1" smtClean="0">
                <a:effectLst/>
                <a:ea typeface="Calibri" panose="020F0502020204030204" pitchFamily="34" charset="0"/>
              </a:rPr>
              <a:t>флеш</a:t>
            </a:r>
            <a:r>
              <a:rPr lang="ru-RU" sz="2800" dirty="0" smtClean="0">
                <a:effectLst/>
                <a:ea typeface="Calibri" panose="020F0502020204030204" pitchFamily="34" charset="0"/>
              </a:rPr>
              <a:t>-накопитель с аудиозаписью ответа участника ИС ответственному</a:t>
            </a:r>
          </a:p>
          <a:p>
            <a:pPr indent="450215">
              <a:spcAft>
                <a:spcPts val="0"/>
              </a:spcAft>
              <a:tabLst>
                <a:tab pos="900430" algn="l"/>
              </a:tabLst>
            </a:pPr>
            <a:r>
              <a:rPr lang="ru-RU" sz="2800" dirty="0" smtClean="0">
                <a:effectLst/>
                <a:ea typeface="Calibri" panose="020F0502020204030204" pitchFamily="34" charset="0"/>
              </a:rPr>
              <a:t>организатору в ОО</a:t>
            </a:r>
            <a:endParaRPr lang="ru-RU" sz="2800" dirty="0">
              <a:effectLst/>
              <a:ea typeface="Calibri" panose="020F0502020204030204" pitchFamily="34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85387" y="8062105"/>
            <a:ext cx="629686" cy="551516"/>
          </a:xfrm>
          <a:prstGeom prst="chevron">
            <a:avLst/>
          </a:prstGeom>
          <a:solidFill>
            <a:srgbClr val="90E4FE"/>
          </a:solidFill>
          <a:ln>
            <a:solidFill>
              <a:srgbClr val="90E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Прямая соединительная линия 198"/>
          <p:cNvCxnSpPr/>
          <p:nvPr/>
        </p:nvCxnSpPr>
        <p:spPr>
          <a:xfrm>
            <a:off x="1650931" y="4859874"/>
            <a:ext cx="708063" cy="1127833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4871" y="202534"/>
            <a:ext cx="884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МОУО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8066" y="2186820"/>
            <a:ext cx="13999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нформировать министерство о наличии участников ИС и технической готовности к проведению ИС дистанционно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9233" y="7635303"/>
            <a:ext cx="15694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независимое наблюдение за проведением ИС  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дистанционной форме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-14514" y="2684941"/>
            <a:ext cx="2256971" cy="0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18070" y="4180619"/>
            <a:ext cx="16365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онтролировать готовность школ к проведению ИС дистанционно  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 flipH="1">
            <a:off x="1596571" y="2942208"/>
            <a:ext cx="928499" cy="1253791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052779" y="2494149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66723" y="4144804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131886" y="5985571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TextBox 201"/>
          <p:cNvSpPr txBox="1"/>
          <p:nvPr/>
        </p:nvSpPr>
        <p:spPr>
          <a:xfrm>
            <a:off x="1273126" y="4140175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0820" y="2498777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1886" y="6043108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47472" y="7937935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65410" y="7963667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74628" y="8297023"/>
            <a:ext cx="1922100" cy="0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6" idx="0"/>
          </p:cNvCxnSpPr>
          <p:nvPr/>
        </p:nvCxnSpPr>
        <p:spPr>
          <a:xfrm flipH="1">
            <a:off x="2150562" y="6613481"/>
            <a:ext cx="453410" cy="1324454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041156" y="5936655"/>
            <a:ext cx="16365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объективность проведения ИС дистанционно  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18763" y="1487212"/>
            <a:ext cx="16442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БЛАГОДАРИМ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ВНИМАНИЕ</a:t>
            </a:r>
            <a:endParaRPr lang="ru-RU" sz="7200" b="1" dirty="0">
              <a:solidFill>
                <a:srgbClr val="052427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60" y="7259361"/>
            <a:ext cx="2255497" cy="225549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244238" y="8008598"/>
            <a:ext cx="8621486" cy="1958746"/>
            <a:chOff x="4244238" y="8008598"/>
            <a:chExt cx="8621486" cy="1958746"/>
          </a:xfrm>
        </p:grpSpPr>
        <p:sp>
          <p:nvSpPr>
            <p:cNvPr id="3" name="TextBox 2"/>
            <p:cNvSpPr txBox="1"/>
            <p:nvPr/>
          </p:nvSpPr>
          <p:spPr>
            <a:xfrm>
              <a:off x="4244238" y="9061583"/>
              <a:ext cx="8621486" cy="90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«Горячая линия» при организации проведения итогового собеседования по русскому языку </a:t>
              </a:r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3772" y="8008598"/>
              <a:ext cx="4386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5C9D"/>
                  </a:solidFill>
                </a:rPr>
                <a:t>8(928)42-42-658</a:t>
              </a:r>
              <a:endParaRPr lang="ru-RU" sz="4800" b="1" dirty="0">
                <a:solidFill>
                  <a:srgbClr val="005C9D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3010632"/>
            <a:ext cx="2637526" cy="1417259"/>
            <a:chOff x="87754" y="311335"/>
            <a:chExt cx="2637526" cy="141725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40" y="311335"/>
              <a:ext cx="1719555" cy="8324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7754" y="1143819"/>
              <a:ext cx="2637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ГКУ КК Центр оценки </a:t>
              </a:r>
            </a:p>
            <a:p>
              <a:pPr algn="ctr"/>
              <a:r>
                <a:rPr lang="ru-RU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качества образования </a:t>
              </a:r>
            </a:p>
          </p:txBody>
        </p:sp>
      </p:grpSp>
      <p:pic>
        <p:nvPicPr>
          <p:cNvPr id="10" name="Picture 2" descr="Похожее изображение">
            <a:extLst>
              <a:ext uri="{FF2B5EF4-FFF2-40B4-BE49-F238E27FC236}">
                <a16:creationId xmlns="" xmlns:a16="http://schemas.microsoft.com/office/drawing/2014/main" id="{F047BA71-EACA-4988-9A69-9A220FD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8" y="309752"/>
            <a:ext cx="1082760" cy="10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439019"/>
            <a:ext cx="2637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Министерство образования, науки и молодежной политики Краснодарского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1236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3894</TotalTime>
  <Words>782</Words>
  <Application>Microsoft Office PowerPoint</Application>
  <PresentationFormat>Произвольный</PresentationFormat>
  <Paragraphs>146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Calibri</vt:lpstr>
      <vt:lpstr>Century Gothic</vt:lpstr>
      <vt:lpstr>Franklin Gothic Demi Cond</vt:lpstr>
      <vt:lpstr>Roboto Condensed</vt:lpstr>
      <vt:lpstr>Roboto Thin</vt:lpstr>
      <vt:lpstr>Times New Roman</vt:lpstr>
      <vt:lpstr>Arial</vt:lpstr>
      <vt:lpstr>Segoe UI Semilight</vt:lpstr>
      <vt:lpstr>Roboto</vt:lpstr>
      <vt:lpstr>Arial Black</vt:lpstr>
      <vt:lpstr>Arial Narrow</vt:lpstr>
      <vt:lpstr>Wingdings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Q17</cp:lastModifiedBy>
  <cp:revision>564</cp:revision>
  <cp:lastPrinted>2022-01-13T10:47:17Z</cp:lastPrinted>
  <dcterms:created xsi:type="dcterms:W3CDTF">2019-11-21T07:25:18Z</dcterms:created>
  <dcterms:modified xsi:type="dcterms:W3CDTF">2022-01-19T11:10:57Z</dcterms:modified>
</cp:coreProperties>
</file>