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93" r:id="rId2"/>
    <p:sldId id="256" r:id="rId3"/>
    <p:sldId id="280" r:id="rId4"/>
    <p:sldId id="283" r:id="rId5"/>
    <p:sldId id="281" r:id="rId6"/>
    <p:sldId id="294" r:id="rId7"/>
    <p:sldId id="282" r:id="rId8"/>
    <p:sldId id="295" r:id="rId9"/>
    <p:sldId id="296" r:id="rId10"/>
    <p:sldId id="291" r:id="rId11"/>
    <p:sldId id="297" r:id="rId12"/>
    <p:sldId id="298" r:id="rId13"/>
    <p:sldId id="299" r:id="rId14"/>
    <p:sldId id="260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301" r:id="rId26"/>
    <p:sldId id="30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52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12.01.2019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12.01.2019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12.01.2019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12.01.2019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boepodgotovka.ucoz.ru/_si/0/2969526.jpg" TargetMode="Externa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boepodgotovka.ucoz.ru/_si/0/8020891.jpg" TargetMode="Externa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boepodgotovka.ucoz.ru/_si/0/6095636.jpg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boepodgotovka.ucoz.ru/_si/0/8137289.jpg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boepodgotovka.ucoz.ru/_si/0/4430594.jpg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boepodgotovka.ucoz.ru/_si/0/5935649.jpg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boepodgotovka.ucoz.ru/_si/0/4185526.jpg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boepodgotovka.ucoz.ru/_si/0/4803861.jp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boepodgotovka.ucoz.ru/_si/0/7882148.jpg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boepodgotovka.ucoz.ru/_si/0/9942711.jpg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boepodgotovka.ucoz.ru/_si/0/5506600.jpg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boepodgotovka.ucoz.ru/_si/0/8218992.jpg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boepodgotovka.ucoz.ru/_si/0/0788006.jpg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Пользователь1\Pictures\Saved Pictures\obj_fonlesson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428596" y="357166"/>
            <a:ext cx="8305800" cy="2286016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Тема урока: </a:t>
            </a:r>
            <a:br>
              <a:rPr kumimoji="0" lang="ru-RU" sz="3200" b="1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200" b="1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неполная разборка и сборка автоматов Калашникова.</a:t>
            </a:r>
            <a:r>
              <a:rPr kumimoji="0" lang="ru-RU" sz="44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C00000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2856"/>
            <a:ext cx="5498496" cy="3833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одзаголовок 4"/>
          <p:cNvSpPr txBox="1">
            <a:spLocks/>
          </p:cNvSpPr>
          <p:nvPr/>
        </p:nvSpPr>
        <p:spPr>
          <a:xfrm>
            <a:off x="457200" y="6021288"/>
            <a:ext cx="8305800" cy="8367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Учитель ОБЖ МБОУ  СОШ №18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с.Тенгинка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Кислицын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А.А.</a:t>
            </a: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Пользователь1\Pictures\Saved Pictures\obj_fonlesson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963933"/>
            <a:ext cx="9144000" cy="389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611560" y="260648"/>
            <a:ext cx="8229600" cy="831304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0" i="0" u="none" strike="noStrike" kern="1200" cap="none" spc="-100" normalizeH="0" baseline="0" noProof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Действие автомата Калашникова</a:t>
            </a:r>
            <a:endParaRPr kumimoji="0" lang="ru-RU" sz="42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C00000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одержимое 1"/>
          <p:cNvSpPr txBox="1">
            <a:spLocks/>
          </p:cNvSpPr>
          <p:nvPr/>
        </p:nvSpPr>
        <p:spPr>
          <a:xfrm>
            <a:off x="539552" y="1124744"/>
            <a:ext cx="8229600" cy="13205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Основано на использовании энергии пороховых газов, отводимых из канала ствола к газовому поршню затворной рамы.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Picture 2" descr="C:\Users\Пользователь1\Pictures\Saved Pictures\obj_fonlesson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11" name="Содержимое 1"/>
          <p:cNvSpPr txBox="1">
            <a:spLocks/>
          </p:cNvSpPr>
          <p:nvPr/>
        </p:nvSpPr>
        <p:spPr>
          <a:xfrm>
            <a:off x="457200" y="1524000"/>
            <a:ext cx="8229600" cy="45720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1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Заголовок 2"/>
          <p:cNvSpPr txBox="1">
            <a:spLocks/>
          </p:cNvSpPr>
          <p:nvPr/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Правила разборки и сборки :</a:t>
            </a:r>
            <a:endParaRPr kumimoji="0" lang="ru-RU" sz="48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/>
              </a:solidFill>
              <a:effectLst>
                <a:innerShdw blurRad="50800" dist="25400" dir="13500000">
                  <a:srgbClr val="000000">
                    <a:alpha val="70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1484784"/>
            <a:ext cx="86409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1</a:t>
            </a:r>
            <a:r>
              <a:rPr lang="ru-RU" sz="2400" b="1" dirty="0" smtClean="0">
                <a:solidFill>
                  <a:schemeClr val="bg1"/>
                </a:solidFill>
              </a:rPr>
              <a:t>.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800" dirty="0" smtClean="0">
                <a:solidFill>
                  <a:schemeClr val="bg1"/>
                </a:solidFill>
              </a:rPr>
              <a:t>Разборку и сборку производить на столе или скамейке, а в поле - на чистой подстилке;</a:t>
            </a:r>
          </a:p>
          <a:p>
            <a:pPr algn="ctr">
              <a:buNone/>
            </a:pPr>
            <a:endParaRPr lang="ru-RU" sz="2800" dirty="0" smtClean="0">
              <a:solidFill>
                <a:schemeClr val="bg1"/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2.</a:t>
            </a:r>
            <a:r>
              <a:rPr lang="ru-RU" sz="2800" dirty="0" smtClean="0">
                <a:solidFill>
                  <a:schemeClr val="bg1"/>
                </a:solidFill>
              </a:rPr>
              <a:t> Части и механизмы класть в порядке разборки, обращаться с ними осторожно, не допускать излишних усилий и резких ударов;</a:t>
            </a:r>
          </a:p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 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3.</a:t>
            </a:r>
            <a:r>
              <a:rPr lang="ru-RU" sz="2800" dirty="0" smtClean="0">
                <a:solidFill>
                  <a:schemeClr val="bg1"/>
                </a:solidFill>
              </a:rPr>
              <a:t> При сборке обращать внимание на нумерацию частей, чтобы не перепутать их с частями других автоматов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9202"/>
            <a:ext cx="1857053" cy="1438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Picture 2" descr="C:\Users\Пользователь1\Pictures\Saved Pictures\obj_fonlesson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13" name="Содержимое 3" descr="http://boepodgotovka.ucoz.ru/_si/0/s2969526.jpg">
            <a:hlinkClick r:id="rId3" tgtFrame="&quot;_blank&quot;" tooltip="&quot;Нажмите, для просмотра в полном размере...&quot;"/>
          </p:cNvPr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0"/>
            <a:ext cx="65722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Picture 2" descr="C:\Users\Пользователь1\Pictures\Saved Pictures\obj_fonlesson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6" name="Содержимое 3" descr="http://boepodgotovka.ucoz.ru/_si/0/s8020891.jpg">
            <a:hlinkClick r:id="rId3" tgtFrame="&quot;_blank&quot;" tooltip="&quot;Нажмите, для просмотра в полном размере...&quot;"/>
          </p:cNvPr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3" descr="http://boepodgotovka.ucoz.ru/_si/0/s6095636.jpg">
            <a:hlinkClick r:id="rId2" tgtFrame="&quot;_blank&quot;" tooltip="&quot;Нажмите, для просмотра в полном размере...&quot;"/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boepodgotovka.ucoz.ru/_si/0/s8137289.jpg">
            <a:hlinkClick r:id="rId2" tgtFrame="&quot;_blank&quot;" tooltip="&quot;Нажмите, для просмотра в полном размере...&quot;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boepodgotovka.ucoz.ru/_si/0/s4430594.jpg">
            <a:hlinkClick r:id="rId2" tgtFrame="&quot;_blank&quot;" tooltip="&quot;Нажмите, для просмотра в полном размере...&quot;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boepodgotovka.ucoz.ru/_si/0/s5935649.jpg">
            <a:hlinkClick r:id="rId2" tgtFrame="&quot;_blank&quot;" tooltip="&quot;Нажмите, для просмотра в полном размере...&quot;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boepodgotovka.ucoz.ru/_si/0/s4185526.jpg">
            <a:hlinkClick r:id="rId2" tgtFrame="&quot;_blank&quot;" tooltip="&quot;Нажмите, для просмотра в полном размере...&quot;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boepodgotovka.ucoz.ru/_si/0/s4803861.jpg">
            <a:hlinkClick r:id="rId2" tgtFrame="&quot;_blank&quot;" tooltip="&quot;Нажмите, для просмотра в полном размере...&quot;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Picture 2" descr="C:\Users\Пользователь1\Pictures\Saved Pictures\obj_fonlesson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11" name="Содержимое 1"/>
          <p:cNvSpPr txBox="1">
            <a:spLocks/>
          </p:cNvSpPr>
          <p:nvPr/>
        </p:nvSpPr>
        <p:spPr>
          <a:xfrm>
            <a:off x="457200" y="1524000"/>
            <a:ext cx="8229600" cy="45720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Изучить устройство автомата Калашникова.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Изучить назначение и боевые свойства оружия.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Выработать умение правильно разбирать и собирать автомат Калашникова.</a:t>
            </a:r>
            <a:endParaRPr kumimoji="0" lang="ru-RU" sz="3200" b="0" i="0" u="none" strike="noStrike" kern="1200" cap="none" spc="1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Заголовок 2"/>
          <p:cNvSpPr txBox="1">
            <a:spLocks/>
          </p:cNvSpPr>
          <p:nvPr/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Цель практического урока:</a:t>
            </a:r>
            <a:endParaRPr kumimoji="0" lang="ru-RU" sz="48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/>
              </a:solidFill>
              <a:effectLst>
                <a:innerShdw blurRad="50800" dist="25400" dir="13500000">
                  <a:srgbClr val="000000">
                    <a:alpha val="70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boepodgotovka.ucoz.ru/_si/0/s7882148.jpg">
            <a:hlinkClick r:id="rId2" tgtFrame="&quot;_blank&quot;" tooltip="&quot;Нажмите, для просмотра в полном размере...&quot;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boepodgotovka.ucoz.ru/_si/0/s9942711.jpg">
            <a:hlinkClick r:id="rId2" tgtFrame="&quot;_blank&quot;" tooltip="&quot;Нажмите, для просмотра в полном размере...&quot;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boepodgotovka.ucoz.ru/_si/0/s5506600.jpg">
            <a:hlinkClick r:id="rId2" tgtFrame="&quot;_blank&quot;" tooltip="&quot;Нажмите, для просмотра в полном размере...&quot;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boepodgotovka.ucoz.ru/_si/0/s8218992.jpg">
            <a:hlinkClick r:id="rId2" tgtFrame="&quot;_blank&quot;" tooltip="&quot;Нажмите, для просмотра в полном размере...&quot;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boepodgotovka.ucoz.ru/_si/0/s0788006.jpg">
            <a:hlinkClick r:id="rId2" tgtFrame="&quot;_blank&quot;" tooltip="&quot;Нажмите, для просмотра в полном размере...&quot;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Picture 2" descr="C:\Users\Пользователь1\Pictures\Saved Pictures\obj_fonlesson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23528" y="260648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Нормативы по неполной разборке, сборке АК-74.</a:t>
            </a:r>
            <a:endParaRPr lang="ru-RU" sz="3600" dirty="0" smtClean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87624" y="2276872"/>
            <a:ext cx="64807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chemeClr val="bg1"/>
                </a:solidFill>
              </a:rPr>
              <a:t>Неполная разборка:</a:t>
            </a:r>
            <a:endParaRPr lang="ru-RU" sz="4800" dirty="0" smtClean="0">
              <a:solidFill>
                <a:schemeClr val="bg1"/>
              </a:solidFill>
            </a:endParaRPr>
          </a:p>
          <a:p>
            <a:pPr algn="ctr"/>
            <a:r>
              <a:rPr lang="ru-RU" sz="4800" dirty="0" smtClean="0">
                <a:solidFill>
                  <a:schemeClr val="bg1"/>
                </a:solidFill>
              </a:rPr>
              <a:t>13сек. - отлично;</a:t>
            </a:r>
          </a:p>
          <a:p>
            <a:pPr algn="ctr"/>
            <a:r>
              <a:rPr lang="ru-RU" sz="4800" dirty="0" smtClean="0">
                <a:solidFill>
                  <a:schemeClr val="bg1"/>
                </a:solidFill>
              </a:rPr>
              <a:t>14сек. - хорошо;</a:t>
            </a:r>
          </a:p>
          <a:p>
            <a:pPr algn="ctr"/>
            <a:r>
              <a:rPr lang="ru-RU" sz="4800" dirty="0" smtClean="0">
                <a:solidFill>
                  <a:schemeClr val="bg1"/>
                </a:solidFill>
              </a:rPr>
              <a:t>17сек. - удовлетворительно.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Picture 2" descr="C:\Users\Пользователь1\Pictures\Saved Pictures\obj_fonlesson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23528" y="260648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Нормативы по неполной разборке, сборке АК-74.</a:t>
            </a:r>
            <a:endParaRPr lang="ru-RU" sz="3600" dirty="0" smtClean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87624" y="2492896"/>
            <a:ext cx="70567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Сборка после неполной разборки:</a:t>
            </a:r>
            <a:endParaRPr lang="ru-RU" sz="3600" dirty="0" smtClean="0">
              <a:solidFill>
                <a:schemeClr val="bg1"/>
              </a:solidFill>
            </a:endParaRPr>
          </a:p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23сек. - отлично;</a:t>
            </a:r>
          </a:p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25сек. - хорошо;</a:t>
            </a:r>
          </a:p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30сек. - удовлетворительно.</a:t>
            </a:r>
            <a:endParaRPr lang="ru-RU" sz="36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C:\Users\Пользователь1\Pictures\Saved Pictures\obj_fonlesson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7" name="Содержимое 3" descr="http://kalash.ucoz.ru/_si/0/71293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714356"/>
            <a:ext cx="4071966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2"/>
          <p:cNvSpPr txBox="1">
            <a:spLocks/>
          </p:cNvSpPr>
          <p:nvPr/>
        </p:nvSpPr>
        <p:spPr>
          <a:xfrm>
            <a:off x="4357686" y="0"/>
            <a:ext cx="4786314" cy="5786454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КАЛАШНИКОВ </a:t>
            </a:r>
            <a:br>
              <a:rPr kumimoji="0" lang="ru-RU" sz="2400" b="0" i="1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0" i="1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Михаил Тимофеевич –</a:t>
            </a:r>
            <a:br>
              <a:rPr kumimoji="0" lang="ru-RU" sz="2400" b="0" i="1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0" i="1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российский конструктор, </a:t>
            </a:r>
            <a:br>
              <a:rPr kumimoji="0" lang="ru-RU" sz="2400" b="0" i="1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0" i="1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доктор технических наук (1971), дважды Герой Социалистического Труда (1958, 1976). </a:t>
            </a:r>
            <a:br>
              <a:rPr kumimoji="0" lang="ru-RU" sz="2400" b="0" i="1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0" i="1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Создал автоматы АК и АКМ, пулеметы РПК, ПК, ПКТ и др. Удостоен  Ленинской премии (1964) и  Государственной премии СССР (1949). </a:t>
            </a:r>
            <a:br>
              <a:rPr kumimoji="0" lang="ru-RU" sz="2400" b="0" i="1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0" i="1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Сейчас уже - генерал-лейтенант.</a:t>
            </a:r>
            <a:r>
              <a:rPr kumimoji="0" lang="ru-RU" sz="24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 descr="C:\Users\Пользователь1\Pictures\Saved Pictures\obj_fonlesson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8" name="Заголовок 2"/>
          <p:cNvSpPr txBox="1">
            <a:spLocks/>
          </p:cNvSpPr>
          <p:nvPr/>
        </p:nvSpPr>
        <p:spPr>
          <a:xfrm>
            <a:off x="611560" y="116632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Биография изобретателя</a:t>
            </a: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42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одержимое 1"/>
          <p:cNvSpPr txBox="1">
            <a:spLocks/>
          </p:cNvSpPr>
          <p:nvPr/>
        </p:nvSpPr>
        <p:spPr>
          <a:xfrm>
            <a:off x="457200" y="1340768"/>
            <a:ext cx="8291264" cy="47552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Родился Михаил Тимофеевич Калашников 10 ноября 1919 года в селе Курья Алтайского края, в многодетной крестьянской семье. 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годы коллективизации крестьянских хозяйств семья Калашниковых в числе других была раскулачена и выселена из Курьи (1930 год).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1938 году был призван в армию.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 период службы Калашников проявил себя как изобретатель. 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 начала Великой Отечественной  войны участвовал в  боях с фашистскими захватчиками.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C:\Users\Пользователь1\Pictures\Saved Pictures\obj_fonlesson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7" name="Содержимое 1"/>
          <p:cNvSpPr txBox="1">
            <a:spLocks/>
          </p:cNvSpPr>
          <p:nvPr/>
        </p:nvSpPr>
        <p:spPr>
          <a:xfrm>
            <a:off x="457200" y="714356"/>
            <a:ext cx="8229600" cy="5381644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октябре 1941 года в боях под Брянском был тяжело ранен и контужен.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госпитале он задумался над созданием нового стрелкового оружия. И вскоре создал свой первый образец пистолета-автомата.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 созданию знаменитого автомата он приступил в 1943 году. 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Лишь через 4 года автомат Калашникова одержал победу  в труднейших конкурсных испытаниях и после доработки в 1949 году поступил на вооружение.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Ст. сержанту  М.Т.Калашникову была присуждена Сталинская премия.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Пользователь1\Pictures\Saved Pictures\obj_fonlesson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5" name="Содержимое 1"/>
          <p:cNvSpPr txBox="1">
            <a:spLocks/>
          </p:cNvSpPr>
          <p:nvPr/>
        </p:nvSpPr>
        <p:spPr>
          <a:xfrm>
            <a:off x="323528" y="620688"/>
            <a:ext cx="6624736" cy="45720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Из-за своей простоты, хороших боевых качеств и надежности автомат Калашникова пользуется       огромной популярностью в мире. По самым скромным подсчетам в мире насчитывается 100 миллионов штук автоматов Калашникова.   </a:t>
            </a:r>
          </a:p>
          <a:p>
            <a:pPr marL="274320" marR="0" lvl="0" indent="-27432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Авторитет  автомата Калашникова настолько высок, что страны Буркина-Фасо, Мозамбик, Зимбабве и Восточный Тимор помещали в композицию своих гербов его изображение.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4" descr="E:\калаш\Coat-of-Arms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3003" y="4149080"/>
            <a:ext cx="2200997" cy="2708920"/>
          </a:xfrm>
          <a:prstGeom prst="rect">
            <a:avLst/>
          </a:prstGeom>
          <a:noFill/>
        </p:spPr>
      </p:pic>
      <p:pic>
        <p:nvPicPr>
          <p:cNvPr id="7" name="Picture 3" descr="E:\калаш\5-popup-low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88202" y="0"/>
            <a:ext cx="2155798" cy="2005394"/>
          </a:xfrm>
          <a:prstGeom prst="rect">
            <a:avLst/>
          </a:prstGeom>
          <a:noFill/>
        </p:spPr>
      </p:pic>
      <p:pic>
        <p:nvPicPr>
          <p:cNvPr id="8" name="Picture 2" descr="E:\калаш\%D0%B3%D0%B5%D1%80%D0%B1-%D0%9C%D0%BE%D0%B7%D0%B0%D0%BC%D0%B1%D0%B8%D0%BA%D0%B0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63836" y="1988840"/>
            <a:ext cx="2180163" cy="2232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Пользователь1\Pictures\Saved Pictures\obj_fonlesson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6" name="Заголовок 2"/>
          <p:cNvSpPr txBox="1">
            <a:spLocks/>
          </p:cNvSpPr>
          <p:nvPr/>
        </p:nvSpPr>
        <p:spPr>
          <a:xfrm>
            <a:off x="457200" y="152400"/>
            <a:ext cx="8229600" cy="847708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1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Основные характеристики АК-74</a:t>
            </a:r>
            <a:endParaRPr kumimoji="0" lang="ru-RU" sz="4200" b="1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196752"/>
            <a:ext cx="80648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Калибр, мм                                                                         5,45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Масса без штыка и патронов, кг                                     3,63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Длинна без штыка, мм                                                     940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Начальная скорость пули, м/с                                        900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Темп стрельбы, </a:t>
            </a:r>
            <a:r>
              <a:rPr lang="ru-RU" sz="2000" b="1" dirty="0" err="1" smtClean="0">
                <a:solidFill>
                  <a:schemeClr val="bg1"/>
                </a:solidFill>
              </a:rPr>
              <a:t>выс</a:t>
            </a:r>
            <a:r>
              <a:rPr lang="ru-RU" sz="2000" b="1" dirty="0" smtClean="0">
                <a:solidFill>
                  <a:schemeClr val="bg1"/>
                </a:solidFill>
              </a:rPr>
              <a:t>/мин                                                  600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Боевая скорострельность одиночными, </a:t>
            </a:r>
            <a:r>
              <a:rPr lang="ru-RU" sz="2000" b="1" dirty="0" err="1" smtClean="0">
                <a:solidFill>
                  <a:schemeClr val="bg1"/>
                </a:solidFill>
              </a:rPr>
              <a:t>выс</a:t>
            </a:r>
            <a:r>
              <a:rPr lang="ru-RU" sz="2000" b="1" dirty="0" smtClean="0">
                <a:solidFill>
                  <a:schemeClr val="bg1"/>
                </a:solidFill>
              </a:rPr>
              <a:t>/мин       40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Боевая скорострельность очередями, </a:t>
            </a:r>
            <a:r>
              <a:rPr lang="ru-RU" sz="2000" b="1" dirty="0" err="1" smtClean="0">
                <a:solidFill>
                  <a:schemeClr val="bg1"/>
                </a:solidFill>
              </a:rPr>
              <a:t>выс</a:t>
            </a:r>
            <a:r>
              <a:rPr lang="ru-RU" sz="2000" b="1" dirty="0" smtClean="0">
                <a:solidFill>
                  <a:schemeClr val="bg1"/>
                </a:solidFill>
              </a:rPr>
              <a:t>/мин           100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Емкость магазина, патронов                                            30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Прицельная дальность, м                                                 800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Тип патронов                                                                5,45х39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6659" y="4509120"/>
            <a:ext cx="3637341" cy="2348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Пользователь1\Pictures\Saved Pictures\obj_fonlesson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6" name="Заголовок 2"/>
          <p:cNvSpPr txBox="1">
            <a:spLocks/>
          </p:cNvSpPr>
          <p:nvPr/>
        </p:nvSpPr>
        <p:spPr>
          <a:xfrm>
            <a:off x="609600" y="3048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Основные части и механизмы автомата Калашникова</a:t>
            </a:r>
            <a:endParaRPr kumimoji="0" lang="ru-RU" sz="42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Содержимое 1"/>
          <p:cNvSpPr txBox="1">
            <a:spLocks/>
          </p:cNvSpPr>
          <p:nvPr/>
        </p:nvSpPr>
        <p:spPr>
          <a:xfrm>
            <a:off x="-3132856" y="5085184"/>
            <a:ext cx="8229600" cy="158417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1628800"/>
            <a:ext cx="3384376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dirty="0" smtClean="0">
                <a:solidFill>
                  <a:schemeClr val="bg1"/>
                </a:solidFill>
              </a:rPr>
              <a:t>Магазин </a:t>
            </a:r>
          </a:p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11560" y="2636912"/>
            <a:ext cx="3384376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dirty="0" smtClean="0">
                <a:solidFill>
                  <a:schemeClr val="bg1"/>
                </a:solidFill>
              </a:rPr>
              <a:t> Шомпол</a:t>
            </a:r>
            <a:endParaRPr lang="ru-RU" sz="3600" dirty="0" smtClean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427984" y="2708920"/>
            <a:ext cx="4032448" cy="18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dirty="0" smtClean="0">
                <a:solidFill>
                  <a:schemeClr val="bg1"/>
                </a:solidFill>
              </a:rPr>
              <a:t>Крышка ствольной </a:t>
            </a:r>
            <a:r>
              <a:rPr lang="ru-RU" sz="3600" dirty="0" smtClean="0">
                <a:solidFill>
                  <a:schemeClr val="bg1"/>
                </a:solidFill>
              </a:rPr>
              <a:t>коробки </a:t>
            </a:r>
            <a:endParaRPr lang="ru-RU" sz="3600" dirty="0" smtClean="0">
              <a:solidFill>
                <a:schemeClr val="bg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11560" y="3645024"/>
            <a:ext cx="3384376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dirty="0" smtClean="0">
                <a:solidFill>
                  <a:schemeClr val="bg1"/>
                </a:solidFill>
              </a:rPr>
              <a:t>Возвратный </a:t>
            </a:r>
            <a:r>
              <a:rPr lang="ru-RU" sz="3600" dirty="0" smtClean="0">
                <a:solidFill>
                  <a:schemeClr val="bg1"/>
                </a:solidFill>
              </a:rPr>
              <a:t>механизм </a:t>
            </a:r>
            <a:endParaRPr lang="ru-RU" sz="3600" dirty="0" smtClean="0">
              <a:solidFill>
                <a:schemeClr val="bg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427984" y="4653136"/>
            <a:ext cx="4032448" cy="2016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dirty="0" smtClean="0">
                <a:solidFill>
                  <a:schemeClr val="bg1"/>
                </a:solidFill>
              </a:rPr>
              <a:t>Затворная рама с газовым поршнем</a:t>
            </a:r>
          </a:p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 </a:t>
            </a:r>
            <a:endParaRPr lang="ru-RU" sz="3600" dirty="0" smtClean="0">
              <a:solidFill>
                <a:schemeClr val="bg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076056" y="1628800"/>
            <a:ext cx="3384376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Пенал </a:t>
            </a:r>
            <a:endParaRPr lang="ru-RU" sz="3600" dirty="0" smtClean="0">
              <a:solidFill>
                <a:schemeClr val="bg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11560" y="5013176"/>
            <a:ext cx="3384376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Ударно-спусковой </a:t>
            </a:r>
            <a:r>
              <a:rPr lang="ru-RU" sz="3600" dirty="0" smtClean="0">
                <a:solidFill>
                  <a:schemeClr val="bg1"/>
                </a:solidFill>
              </a:rPr>
              <a:t>механизм </a:t>
            </a:r>
            <a:endParaRPr lang="ru-RU" sz="3600" dirty="0" smtClean="0">
              <a:solidFill>
                <a:schemeClr val="bg1"/>
              </a:solidFill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Пользователь1\Pictures\Saved Pictures\obj_fonlesson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6" name="Заголовок 2"/>
          <p:cNvSpPr txBox="1">
            <a:spLocks/>
          </p:cNvSpPr>
          <p:nvPr/>
        </p:nvSpPr>
        <p:spPr>
          <a:xfrm>
            <a:off x="609600" y="3048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Основные части и механизмы автомата Калашникова</a:t>
            </a:r>
            <a:endParaRPr kumimoji="0" lang="ru-RU" sz="42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Содержимое 1"/>
          <p:cNvSpPr txBox="1">
            <a:spLocks/>
          </p:cNvSpPr>
          <p:nvPr/>
        </p:nvSpPr>
        <p:spPr>
          <a:xfrm>
            <a:off x="-3132856" y="5085184"/>
            <a:ext cx="8229600" cy="158417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1628800"/>
            <a:ext cx="3384376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dirty="0" smtClean="0">
                <a:solidFill>
                  <a:schemeClr val="bg1"/>
                </a:solidFill>
              </a:rPr>
              <a:t>Затвор</a:t>
            </a:r>
            <a:endParaRPr lang="ru-RU" sz="3600" dirty="0" smtClean="0">
              <a:solidFill>
                <a:schemeClr val="bg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11560" y="2636912"/>
            <a:ext cx="3384376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dirty="0" smtClean="0">
                <a:solidFill>
                  <a:schemeClr val="bg1"/>
                </a:solidFill>
              </a:rPr>
              <a:t> </a:t>
            </a:r>
            <a:r>
              <a:rPr lang="ru-RU" sz="3600" dirty="0" smtClean="0">
                <a:solidFill>
                  <a:schemeClr val="bg1"/>
                </a:solidFill>
              </a:rPr>
              <a:t>Цевье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11560" y="3645024"/>
            <a:ext cx="3384376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dirty="0" smtClean="0">
                <a:solidFill>
                  <a:schemeClr val="bg1"/>
                </a:solidFill>
              </a:rPr>
              <a:t>Возвратный </a:t>
            </a:r>
            <a:r>
              <a:rPr lang="ru-RU" sz="3600" dirty="0" smtClean="0">
                <a:solidFill>
                  <a:schemeClr val="bg1"/>
                </a:solidFill>
              </a:rPr>
              <a:t>механизм </a:t>
            </a:r>
            <a:endParaRPr lang="ru-RU" sz="3600" dirty="0" smtClean="0">
              <a:solidFill>
                <a:schemeClr val="bg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11560" y="5085184"/>
            <a:ext cx="8352928" cy="162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Ствол со ствольной коробкой, прицельным приспособлением и прикладом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427984" y="1628800"/>
            <a:ext cx="4032448" cy="27363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Газовая трубка со ствольной </a:t>
            </a:r>
            <a:r>
              <a:rPr lang="ru-RU" sz="3600" dirty="0" smtClean="0">
                <a:solidFill>
                  <a:schemeClr val="bg1"/>
                </a:solidFill>
              </a:rPr>
              <a:t>накладкой</a:t>
            </a:r>
            <a:endParaRPr lang="ru-RU" sz="3600" dirty="0" smtClean="0">
              <a:solidFill>
                <a:schemeClr val="bg1"/>
              </a:solidFill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507</TotalTime>
  <Words>467</Words>
  <Application>Microsoft Office PowerPoint</Application>
  <PresentationFormat>Экран (4:3)</PresentationFormat>
  <Paragraphs>68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Бумажная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Неполная разборка и сборка автоматов Калашникова.</dc:title>
  <dc:creator>Пользователь1</dc:creator>
  <cp:lastModifiedBy>Пользователь1</cp:lastModifiedBy>
  <cp:revision>26</cp:revision>
  <dcterms:modified xsi:type="dcterms:W3CDTF">2019-01-12T13:38:11Z</dcterms:modified>
</cp:coreProperties>
</file>