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70" r:id="rId4"/>
    <p:sldId id="259" r:id="rId5"/>
    <p:sldId id="260" r:id="rId6"/>
    <p:sldId id="261" r:id="rId7"/>
    <p:sldId id="264" r:id="rId8"/>
    <p:sldId id="262" r:id="rId9"/>
    <p:sldId id="266" r:id="rId10"/>
    <p:sldId id="272" r:id="rId11"/>
    <p:sldId id="273" r:id="rId12"/>
    <p:sldId id="274" r:id="rId13"/>
    <p:sldId id="275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1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29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6A70-7C62-42D6-A168-EC3E2FD851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9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27 сентября 2019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27 сентября 2019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077200" cy="884421"/>
          </a:xfrm>
        </p:spPr>
        <p:txBody>
          <a:bodyPr/>
          <a:lstStyle/>
          <a:p>
            <a:r>
              <a:rPr lang="ru-RU" dirty="0"/>
              <a:t> 	</a:t>
            </a:r>
            <a:r>
              <a:rPr lang="ru-RU" sz="3200" dirty="0" smtClean="0"/>
              <a:t>Консультация для родителей</a:t>
            </a:r>
            <a:endParaRPr lang="ru-RU" sz="3200" dirty="0"/>
          </a:p>
          <a:p>
            <a:pPr algn="l"/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47211" y="469645"/>
            <a:ext cx="8077200" cy="57606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им. С.В. Суворова № 18 с.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Тенгинка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3980" y="2239244"/>
            <a:ext cx="8142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«Специфика </a:t>
            </a:r>
            <a:r>
              <a:rPr lang="ru-RU" sz="3200" dirty="0">
                <a:solidFill>
                  <a:srgbClr val="0070C0"/>
                </a:solidFill>
              </a:rPr>
              <a:t>оказания логопедической помощи </a:t>
            </a:r>
            <a:r>
              <a:rPr lang="ru-RU" sz="3200" dirty="0" smtClean="0">
                <a:solidFill>
                  <a:srgbClr val="0070C0"/>
                </a:solidFill>
              </a:rPr>
              <a:t>детям в </a:t>
            </a:r>
            <a:r>
              <a:rPr lang="ru-RU" sz="3200" dirty="0">
                <a:solidFill>
                  <a:srgbClr val="0070C0"/>
                </a:solidFill>
              </a:rPr>
              <a:t>школе.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Роль семьи </a:t>
            </a:r>
            <a:r>
              <a:rPr lang="ru-RU" sz="3200">
                <a:solidFill>
                  <a:srgbClr val="0070C0"/>
                </a:solidFill>
              </a:rPr>
              <a:t>в </a:t>
            </a:r>
            <a:r>
              <a:rPr lang="ru-RU" sz="3200" smtClean="0">
                <a:solidFill>
                  <a:srgbClr val="0070C0"/>
                </a:solidFill>
              </a:rPr>
              <a:t>преодолении</a:t>
            </a:r>
          </a:p>
          <a:p>
            <a:pPr algn="ctr"/>
            <a:r>
              <a:rPr lang="ru-RU" sz="3200" smtClean="0">
                <a:solidFill>
                  <a:srgbClr val="0070C0"/>
                </a:solidFill>
              </a:rPr>
              <a:t> </a:t>
            </a:r>
            <a:r>
              <a:rPr lang="ru-RU" sz="3200">
                <a:solidFill>
                  <a:srgbClr val="0070C0"/>
                </a:solidFill>
              </a:rPr>
              <a:t>дефектов </a:t>
            </a:r>
            <a:r>
              <a:rPr lang="ru-RU" sz="3200" smtClean="0">
                <a:solidFill>
                  <a:srgbClr val="0070C0"/>
                </a:solidFill>
              </a:rPr>
              <a:t>речи»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55576" y="5029200"/>
            <a:ext cx="3435424" cy="488032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Скиба Ю.В.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5963" y="6381328"/>
            <a:ext cx="20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Тенгинка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300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8077200" cy="4705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гаджетов на организм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F14B82C4-DB73-4CA2-8468-228D15A75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51991"/>
              </p:ext>
            </p:extLst>
          </p:nvPr>
        </p:nvGraphicFramePr>
        <p:xfrm>
          <a:off x="107504" y="476672"/>
          <a:ext cx="8928992" cy="636292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86380">
                  <a:extLst>
                    <a:ext uri="{9D8B030D-6E8A-4147-A177-3AD203B41FA5}">
                      <a16:colId xmlns:a16="http://schemas.microsoft.com/office/drawing/2014/main" xmlns="" val="4272316703"/>
                    </a:ext>
                  </a:extLst>
                </a:gridCol>
                <a:gridCol w="1652805">
                  <a:extLst>
                    <a:ext uri="{9D8B030D-6E8A-4147-A177-3AD203B41FA5}">
                      <a16:colId xmlns:a16="http://schemas.microsoft.com/office/drawing/2014/main" xmlns="" val="2434692666"/>
                    </a:ext>
                  </a:extLst>
                </a:gridCol>
                <a:gridCol w="3280841">
                  <a:extLst>
                    <a:ext uri="{9D8B030D-6E8A-4147-A177-3AD203B41FA5}">
                      <a16:colId xmlns:a16="http://schemas.microsoft.com/office/drawing/2014/main" xmlns="" val="1421587402"/>
                    </a:ext>
                  </a:extLst>
                </a:gridCol>
                <a:gridCol w="2708966">
                  <a:extLst>
                    <a:ext uri="{9D8B030D-6E8A-4147-A177-3AD203B41FA5}">
                      <a16:colId xmlns:a16="http://schemas.microsoft.com/office/drawing/2014/main" xmlns="" val="2591441977"/>
                    </a:ext>
                  </a:extLst>
                </a:gridCol>
              </a:tblGrid>
              <a:tr h="3559374"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Здоровье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19" marR="38619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Малоподвижный образ жизни</a:t>
                      </a:r>
                      <a:endParaRPr lang="ru-RU" sz="16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19" marR="386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Дети, которые постоянно играют в планшетный компьютер или ноутбук, практически не двигаются, да и сидят со своими любимыми гаджетами, зачастую, сутулясь. Все это провоцирует искривление позвоночника и проблемы с осанкой.</a:t>
                      </a:r>
                      <a:endParaRPr lang="ru-RU" sz="16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19" marR="386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Comic Sans MS" panose="030F0702030302020204" pitchFamily="66" charset="0"/>
                        </a:rPr>
                        <a:t>Сидите правильно :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Comic Sans MS" panose="030F0702030302020204" pitchFamily="66" charset="0"/>
                        </a:rPr>
                        <a:t>1. ноги согнуты под углом 90 градусов, уперты в пол;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Comic Sans MS" panose="030F0702030302020204" pitchFamily="66" charset="0"/>
                        </a:rPr>
                        <a:t>2. спину держите ровно;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Comic Sans MS" panose="030F0702030302020204" pitchFamily="66" charset="0"/>
                        </a:rPr>
                        <a:t>3. руки согнуты в локтях чуть больше 90 градусов.</a:t>
                      </a:r>
                      <a:endParaRPr lang="ru-RU" sz="16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19" marR="38619" marT="0" marB="0"/>
                </a:tc>
                <a:extLst>
                  <a:ext uri="{0D108BD9-81ED-4DB2-BD59-A6C34878D82A}">
                    <a16:rowId xmlns:a16="http://schemas.microsoft.com/office/drawing/2014/main" xmlns="" val="716311457"/>
                  </a:ext>
                </a:extLst>
              </a:tr>
              <a:tr h="2705322">
                <a:tc vMerge="1"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19" marR="38619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Головные боли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19" marR="386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 Поскольку статичное напряжение, в первую очередь, ощущают мышцы шеи. От этого сдавливаются кровеносные сосуды, и снижается приток насыщенной кислородом крови к головному мозгу. 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19" marR="386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хорошая физическая разминки или активная прогулка на свежем воздухе. 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19" marR="38619" marT="0" marB="0"/>
                </a:tc>
                <a:extLst>
                  <a:ext uri="{0D108BD9-81ED-4DB2-BD59-A6C34878D82A}">
                    <a16:rowId xmlns:a16="http://schemas.microsoft.com/office/drawing/2014/main" xmlns="" val="397063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0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300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8077200" cy="4705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гаджетов на организм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8432A77-67AB-4C5A-82D4-B850935DE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12341"/>
              </p:ext>
            </p:extLst>
          </p:nvPr>
        </p:nvGraphicFramePr>
        <p:xfrm>
          <a:off x="107504" y="503852"/>
          <a:ext cx="8928993" cy="60010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62189">
                  <a:extLst>
                    <a:ext uri="{9D8B030D-6E8A-4147-A177-3AD203B41FA5}">
                      <a16:colId xmlns:a16="http://schemas.microsoft.com/office/drawing/2014/main" xmlns="" val="2492588296"/>
                    </a:ext>
                  </a:extLst>
                </a:gridCol>
                <a:gridCol w="1610633">
                  <a:extLst>
                    <a:ext uri="{9D8B030D-6E8A-4147-A177-3AD203B41FA5}">
                      <a16:colId xmlns:a16="http://schemas.microsoft.com/office/drawing/2014/main" xmlns="" val="2339582992"/>
                    </a:ext>
                  </a:extLst>
                </a:gridCol>
                <a:gridCol w="4055970">
                  <a:extLst>
                    <a:ext uri="{9D8B030D-6E8A-4147-A177-3AD203B41FA5}">
                      <a16:colId xmlns:a16="http://schemas.microsoft.com/office/drawing/2014/main" xmlns="" val="3026086363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4100964065"/>
                    </a:ext>
                  </a:extLst>
                </a:gridCol>
              </a:tblGrid>
              <a:tr h="3096249"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Поведение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Повышение детской жестокости и агрессивности.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</a:rPr>
                        <a:t>Сопереживание, жалость, помощь слабому встречаются всё реже. Жестокость и насилие становится чем-то обыденным и привычным, стирается ощущение порога дозволенности. При этом дети не отдают себе отчёта в собственных действиях и не предвидят их последствий. </a:t>
                      </a:r>
                      <a:endParaRPr lang="ru-RU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</a:rPr>
                        <a:t>Альтернативные интересы: прогулки, кружки, игры с родителями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extLst>
                  <a:ext uri="{0D108BD9-81ED-4DB2-BD59-A6C34878D82A}">
                    <a16:rowId xmlns:a16="http://schemas.microsoft.com/office/drawing/2014/main" xmlns="" val="495007293"/>
                  </a:ext>
                </a:extLst>
              </a:tr>
              <a:tr h="2709218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Формирование зависимости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ребенок все свободное время старается посвящать компьютерным играм и онлайн-просмотру мультиков, отказываясь от других развлечений. Лишившись любимого электронного устройства, дети начинают чувствовать себя некомфортно и капризничать. 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extLst>
                  <a:ext uri="{0D108BD9-81ED-4DB2-BD59-A6C34878D82A}">
                    <a16:rowId xmlns:a16="http://schemas.microsoft.com/office/drawing/2014/main" xmlns="" val="360514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300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8077200" cy="4705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гаджетов на организм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600023C-A27E-4216-BE8F-77ABDB257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28938"/>
              </p:ext>
            </p:extLst>
          </p:nvPr>
        </p:nvGraphicFramePr>
        <p:xfrm>
          <a:off x="35497" y="476672"/>
          <a:ext cx="9108502" cy="63900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55481">
                  <a:extLst>
                    <a:ext uri="{9D8B030D-6E8A-4147-A177-3AD203B41FA5}">
                      <a16:colId xmlns:a16="http://schemas.microsoft.com/office/drawing/2014/main" xmlns="" val="997527418"/>
                    </a:ext>
                  </a:extLst>
                </a:gridCol>
                <a:gridCol w="1690238">
                  <a:extLst>
                    <a:ext uri="{9D8B030D-6E8A-4147-A177-3AD203B41FA5}">
                      <a16:colId xmlns:a16="http://schemas.microsoft.com/office/drawing/2014/main" xmlns="" val="853477719"/>
                    </a:ext>
                  </a:extLst>
                </a:gridCol>
                <a:gridCol w="5962783">
                  <a:extLst>
                    <a:ext uri="{9D8B030D-6E8A-4147-A177-3AD203B41FA5}">
                      <a16:colId xmlns:a16="http://schemas.microsoft.com/office/drawing/2014/main" xmlns="" val="3609741275"/>
                    </a:ext>
                  </a:extLst>
                </a:gridCol>
              </a:tblGrid>
              <a:tr h="2366694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Успеваемость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 «Дефицит концентрации»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Этот вид заболевания особенно ярко проявляется в обучении и характеризуется гиперактивностью, ситуативностью поведения, повышенной рассеянностью. Такие дети не задерживаются на каких-либо занятиях, быстро отвлекаются, переключаются, лихорадочно стремятся к смене впечатлений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xmlns="" val="921106082"/>
                  </a:ext>
                </a:extLst>
              </a:tr>
              <a:tr h="1771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Затруднения в восприятии информации на слух</a:t>
                      </a: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Дети не могут удерживать предыдущую фразу и связывать отдельные предложения, понимать, схватывать  смысл. Слышимая речь не вызывает у них образов и устойчивых впечатлений. Поэтому им просто неинтересно, скучно читать даже самые хорошие детские книжки. 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xmlns="" val="1609541556"/>
                  </a:ext>
                </a:extLst>
              </a:tr>
              <a:tr h="2126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mic Sans MS" panose="030F0702030302020204" pitchFamily="66" charset="0"/>
                        </a:rPr>
                        <a:t>Снижение фантазии и творческой активности детей</a:t>
                      </a:r>
                      <a:endParaRPr lang="ru-RU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Дети теряют способность и желание самостоятельно занять себя, содержательно и творчески играть. Они не прилагают усилий для изобретения новых игр, для сочинения сказок, для создания собственного воображаемого мира.   Им не интересно общаться друг с другом.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xmlns="" val="3195395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300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077200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воздействие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11560" y="3429000"/>
            <a:ext cx="8077200" cy="30963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Положительный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результат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коррекции речевых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нарушений (нарушений чтения и письма) может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быть достигнут только при условии комплексного воздействия на ребенка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УЧИТЕЛЯ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–ЛОГОПЕДА, КЛАССНОГО РУКОВОДИТЕЛЯ И РОДИТЕЛЕЙ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 некоторых случаях требуется помощь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НЕВРОЛОГА и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ПСИХОЛОГА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76672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2800" b="1" i="1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Вывод:</a:t>
            </a:r>
            <a:r>
              <a:rPr lang="ru-RU" sz="2800" b="1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гаджеты - это неотъемлемая часть нашей жизни, но их использование должно быть разумным.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87937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учителя-логопеда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subTitle" idx="1"/>
          </p:nvPr>
        </p:nvSpPr>
        <p:spPr>
          <a:xfrm>
            <a:off x="323528" y="1409071"/>
            <a:ext cx="5328592" cy="45365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 с 9.00 до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15.00 ч.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         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15.00 ч.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            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15.00 ч.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          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 до 15.00 ч.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        с 9.00 до 15.00 ч.</a:t>
            </a:r>
          </a:p>
          <a:p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родителей: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.00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9.30 ч.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25133" r="9308" b="27394"/>
          <a:stretch/>
        </p:blipFill>
        <p:spPr>
          <a:xfrm>
            <a:off x="5665939" y="3140968"/>
            <a:ext cx="3206506" cy="2868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372200" y="23488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этаж 311 </a:t>
            </a:r>
            <a:r>
              <a:rPr lang="ru-RU" dirty="0" err="1" smtClean="0"/>
              <a:t>каб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2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300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517" y="188640"/>
            <a:ext cx="8077200" cy="33855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51520" y="2204864"/>
            <a:ext cx="8496944" cy="86409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51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492896"/>
            <a:ext cx="8077200" cy="3816424"/>
          </a:xfrm>
        </p:spPr>
        <p:txBody>
          <a:bodyPr/>
          <a:lstStyle/>
          <a:p>
            <a:pPr algn="l"/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Логопедия</a:t>
            </a:r>
            <a:r>
              <a:rPr lang="ru-RU" sz="2800" dirty="0" smtClean="0">
                <a:solidFill>
                  <a:srgbClr val="00B0F0"/>
                </a:solidFill>
              </a:rPr>
              <a:t>- это наука о нарушениях речи, их </a:t>
            </a:r>
            <a:r>
              <a:rPr lang="ru-RU" sz="2800" dirty="0">
                <a:solidFill>
                  <a:srgbClr val="00B0F0"/>
                </a:solidFill>
              </a:rPr>
              <a:t>к</a:t>
            </a:r>
            <a:r>
              <a:rPr lang="ru-RU" sz="2800" dirty="0" smtClean="0">
                <a:solidFill>
                  <a:srgbClr val="00B0F0"/>
                </a:solidFill>
              </a:rPr>
              <a:t>оррекции посредством специального обучения и воспитания.</a:t>
            </a:r>
          </a:p>
          <a:p>
            <a:pPr algn="l"/>
            <a:endParaRPr lang="ru-RU" sz="2800" dirty="0" smtClean="0">
              <a:solidFill>
                <a:srgbClr val="00B0F0"/>
              </a:solidFill>
            </a:endParaRPr>
          </a:p>
          <a:p>
            <a:pPr algn="l"/>
            <a:r>
              <a:rPr lang="ru-RU" sz="2800" dirty="0">
                <a:solidFill>
                  <a:srgbClr val="00B0F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Речь</a:t>
            </a:r>
            <a:r>
              <a:rPr lang="ru-RU" sz="2800" dirty="0" smtClean="0">
                <a:solidFill>
                  <a:srgbClr val="00B0F0"/>
                </a:solidFill>
              </a:rPr>
              <a:t>- это способность общаться с помощью слов, звуков и других элементов языка. </a:t>
            </a:r>
            <a:endParaRPr lang="ru-RU" sz="28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 b="18199"/>
          <a:stretch/>
        </p:blipFill>
        <p:spPr>
          <a:xfrm>
            <a:off x="179512" y="116632"/>
            <a:ext cx="27718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92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0384"/>
            <a:ext cx="8077200" cy="656368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Основная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цель логопедической службы  в  рамках  ФГОС: </a:t>
            </a:r>
            <a:r>
              <a:rPr lang="ru-RU" sz="2400" b="1" dirty="0"/>
              <a:t> 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11560" y="116633"/>
            <a:ext cx="7999040" cy="504056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 логопед?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323528" y="1340768"/>
            <a:ext cx="8575104" cy="3816424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оказание </a:t>
            </a:r>
            <a:r>
              <a:rPr lang="ru-RU" sz="1400" dirty="0"/>
              <a:t>помощи обучающимся, имеющим нарушения в развитии устной и письменной речи (первичного характера);                                                                  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предупреждение </a:t>
            </a:r>
            <a:r>
              <a:rPr lang="ru-RU" sz="1400" dirty="0"/>
              <a:t>трудностей  в освоении обучающимися общеобразовательных программ, развитие и саморазвитие личности, сохранение и укрепление </a:t>
            </a:r>
            <a:r>
              <a:rPr lang="ru-RU" sz="1400" dirty="0" smtClean="0"/>
              <a:t>здоровья;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формирование </a:t>
            </a:r>
            <a:r>
              <a:rPr lang="ru-RU" sz="1400" dirty="0"/>
              <a:t>ключевых компетенций учащихся: образовательных, личностных, коммуникативных, информационных.</a:t>
            </a:r>
          </a:p>
          <a:p>
            <a:pPr algn="just"/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К  задачам  логопедического  направления  относятся: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расширение объема словарного запаса и усвоенных грамматических средств для свободного выражения мыслей и чувств в процессе речевого общения;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развитие способности к самооценке на основе наблюдения за собственной речью;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овладение приемами отбора и систематизации материала на определенную  тему;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развитие умения вести самостоятельный поиск информации; </a:t>
            </a:r>
            <a:endParaRPr lang="ru-RU" sz="1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развитие </a:t>
            </a:r>
            <a:r>
              <a:rPr lang="ru-RU" sz="1400" dirty="0"/>
              <a:t>способности к преобразованию, сохранению и передаче информации, полученной  в  результате  чтения или  </a:t>
            </a:r>
            <a:r>
              <a:rPr lang="ru-RU" sz="1400" dirty="0" err="1"/>
              <a:t>аудирования</a:t>
            </a:r>
            <a:r>
              <a:rPr lang="ru-RU" sz="1400" dirty="0"/>
              <a:t>.</a:t>
            </a:r>
          </a:p>
          <a:p>
            <a:pPr algn="l"/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8419" r="25000" b="20459"/>
          <a:stretch/>
        </p:blipFill>
        <p:spPr>
          <a:xfrm>
            <a:off x="2771800" y="4772014"/>
            <a:ext cx="3312368" cy="2085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02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60" y="548680"/>
            <a:ext cx="8359080" cy="2952328"/>
          </a:xfrm>
        </p:spPr>
        <p:txBody>
          <a:bodyPr/>
          <a:lstStyle/>
          <a:p>
            <a:pPr algn="just"/>
            <a:r>
              <a:rPr lang="ru-RU" sz="1400" dirty="0"/>
              <a:t> 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   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 В  первую очередь  на  логопедический пункт  зачисляются обучающиеся, имеющие: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нарушения в развитии устной и письменной речи (общее недоразвитие речи  разной  степени выраженности; фонетико-фонематическое недоразвитие речи; заикание; недостатки произношения - фонетический дефект);                                   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нарушения чтения и письма, обусловленные общим, фонетико-фонематическим, фонематическим недоразвитием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речи.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	С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такими детьми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проводятся индивидуальные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 подгрупповые  и  групповые     коррекционно-развивающие занятия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r>
              <a:rPr lang="ru-RU" sz="1600" dirty="0"/>
              <a:t>       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3400" y="93491"/>
            <a:ext cx="8077200" cy="548308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работы 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 в школе</a:t>
            </a:r>
            <a:endParaRPr lang="ru-RU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37032" y="3501008"/>
            <a:ext cx="4306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FF0000"/>
                </a:solidFill>
              </a:rPr>
              <a:t>	Для </a:t>
            </a:r>
            <a:r>
              <a:rPr lang="ru-RU" sz="1600" dirty="0">
                <a:solidFill>
                  <a:srgbClr val="FF0000"/>
                </a:solidFill>
              </a:rPr>
              <a:t>наших детей, имеющих различные речевые нарушения, главным видом деятельности является </a:t>
            </a:r>
            <a:r>
              <a:rPr lang="ru-RU" sz="1600" u="sng" dirty="0">
                <a:solidFill>
                  <a:srgbClr val="FF0000"/>
                </a:solidFill>
              </a:rPr>
              <a:t>коммуникативная</a:t>
            </a:r>
            <a:r>
              <a:rPr lang="ru-RU" sz="1600" dirty="0">
                <a:solidFill>
                  <a:srgbClr val="FF0000"/>
                </a:solidFill>
              </a:rPr>
              <a:t>. И целью общения с ребенком в новых условиях  ФГОС  является не предметный, а личностный  результат. Важна личность самого ребенка и происходящие с ней в процессе учебы изменения, а не сумма знаний, накопленная за время обучения в школе. Это высказывание лежит в основе логопедической работы.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3"/>
          <a:stretch/>
        </p:blipFill>
        <p:spPr>
          <a:xfrm>
            <a:off x="107504" y="3501008"/>
            <a:ext cx="47295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6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65586"/>
            <a:ext cx="8077200" cy="1827310"/>
          </a:xfrm>
        </p:spPr>
        <p:txBody>
          <a:bodyPr/>
          <a:lstStyle/>
          <a:p>
            <a:r>
              <a:rPr lang="ru-RU" dirty="0"/>
              <a:t> </a:t>
            </a:r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3400" y="109732"/>
            <a:ext cx="8077200" cy="555854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коррекционной деятельности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79512" y="665586"/>
            <a:ext cx="8784976" cy="3627510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/>
              <a:t>Развитие </a:t>
            </a:r>
            <a:r>
              <a:rPr lang="ru-RU" sz="1700" dirty="0"/>
              <a:t> речи обучающихся – важная составляющая по ФГОС. Одной из </a:t>
            </a:r>
            <a:r>
              <a:rPr lang="ru-RU" sz="1700" dirty="0" smtClean="0"/>
              <a:t>основных</a:t>
            </a:r>
            <a:r>
              <a:rPr lang="en-US" sz="1700" dirty="0" smtClean="0"/>
              <a:t> </a:t>
            </a:r>
            <a:r>
              <a:rPr lang="ru-RU" sz="1700" dirty="0" smtClean="0"/>
              <a:t>задач </a:t>
            </a:r>
            <a:r>
              <a:rPr lang="ru-RU" sz="1700" dirty="0"/>
              <a:t>обучения младших школьников становится качество знаний, повышение  мотивации обучения. </a:t>
            </a:r>
            <a:endParaRPr lang="ru-RU" sz="1700" dirty="0" smtClean="0"/>
          </a:p>
          <a:p>
            <a:pPr algn="just"/>
            <a:r>
              <a:rPr lang="ru-RU" sz="1700" dirty="0"/>
              <a:t>Комплексный подход  предполагает  взаимодействие  разных специалистов: учителя-логопеда,  педагога-психолога,  учителя  начальных  классов. Координация деятельности всех специалистов системы психолого-педагогического сопровождения по созданию оптимальных условий для </a:t>
            </a:r>
            <a:r>
              <a:rPr lang="ru-RU" sz="1700" dirty="0" smtClean="0"/>
              <a:t>нормального </a:t>
            </a:r>
            <a:r>
              <a:rPr lang="ru-RU" sz="1700" dirty="0"/>
              <a:t>развития ребенка  является </a:t>
            </a:r>
            <a:r>
              <a:rPr lang="ru-RU" sz="1700" u="sng" dirty="0"/>
              <a:t>первостепенной задачей</a:t>
            </a:r>
            <a:r>
              <a:rPr lang="ru-RU" sz="1700" u="sng" dirty="0" smtClean="0"/>
              <a:t>.</a:t>
            </a:r>
          </a:p>
          <a:p>
            <a:pPr algn="just"/>
            <a:r>
              <a:rPr lang="ru-RU" sz="1700" dirty="0"/>
              <a:t>П</a:t>
            </a:r>
            <a:r>
              <a:rPr lang="ru-RU" sz="1700" dirty="0" smtClean="0"/>
              <a:t>еред </a:t>
            </a:r>
            <a:r>
              <a:rPr lang="ru-RU" sz="1700" dirty="0"/>
              <a:t>учителем-логопедом  наряду с задачей  формирования  предпосылок к полноценному усвоению общеобразовательной программы по русскому языку встает задача развития предпосылок к  овладению полноценными  навыками учебной деятельности и формирования этих учебных умений. </a:t>
            </a:r>
            <a:endParaRPr lang="en-US" sz="1700" dirty="0" smtClean="0"/>
          </a:p>
          <a:p>
            <a:pPr algn="just"/>
            <a:endParaRPr lang="ru-RU" sz="1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 b="20700"/>
          <a:stretch/>
        </p:blipFill>
        <p:spPr>
          <a:xfrm>
            <a:off x="2716791" y="5157192"/>
            <a:ext cx="2595097" cy="174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4149080"/>
            <a:ext cx="4104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	На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логопедических занятиях школьники приобретают новые речевые  навыки  и умения, которые  затем совершенствуются в ходе учебного процесса.</a:t>
            </a:r>
          </a:p>
          <a:p>
            <a:pPr algn="just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14113" r="20756" b="28066"/>
          <a:stretch/>
        </p:blipFill>
        <p:spPr>
          <a:xfrm>
            <a:off x="5239958" y="3927138"/>
            <a:ext cx="2132468" cy="231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14907"/>
          <a:stretch/>
        </p:blipFill>
        <p:spPr>
          <a:xfrm>
            <a:off x="7236296" y="4462074"/>
            <a:ext cx="1843784" cy="235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3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8077200" cy="64807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коррекционной деятельности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96944" cy="2808312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Учитель </a:t>
            </a:r>
            <a:r>
              <a:rPr lang="ru-RU" sz="1600" dirty="0">
                <a:solidFill>
                  <a:srgbClr val="0070C0"/>
                </a:solidFill>
              </a:rPr>
              <a:t>с помощью  логопеда  осуществляет  контроль  над  правильной  речью детей, участвует  в  воспитании у них самоконтроля. Кроме того, он помогает ребенку  в оформлении ответа на уроках  и в организации речевого общения школьника со сверстниками.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	На </a:t>
            </a:r>
            <a:r>
              <a:rPr lang="ru-RU" sz="1600" dirty="0">
                <a:solidFill>
                  <a:srgbClr val="0070C0"/>
                </a:solidFill>
              </a:rPr>
              <a:t> логопедических  занятиях  очень специфично оценивается работа учащихся. Оценка ставится, прежде всего, по </a:t>
            </a:r>
            <a:r>
              <a:rPr lang="ru-RU" sz="1600" dirty="0" err="1">
                <a:solidFill>
                  <a:srgbClr val="0070C0"/>
                </a:solidFill>
              </a:rPr>
              <a:t>психолого</a:t>
            </a:r>
            <a:r>
              <a:rPr lang="ru-RU" sz="1600" dirty="0">
                <a:solidFill>
                  <a:srgbClr val="0070C0"/>
                </a:solidFill>
              </a:rPr>
              <a:t> – педагогическим  параметрам  работы ученика, т.е. за внимательность в течение всего занятия, активность, желание работать и количество самостоятельно обнаруженных и исправленных, а не допущенных им ошибок.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	Поэтому </a:t>
            </a:r>
            <a:r>
              <a:rPr lang="ru-RU" sz="1600" dirty="0">
                <a:solidFill>
                  <a:srgbClr val="0070C0"/>
                </a:solidFill>
              </a:rPr>
              <a:t>ученик, неудовлетворительно успевающий в классе, на логопедических занятиях может получать положительные оценки.</a:t>
            </a:r>
          </a:p>
          <a:p>
            <a:pPr algn="just"/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" b="11680"/>
          <a:stretch/>
        </p:blipFill>
        <p:spPr>
          <a:xfrm>
            <a:off x="4736141" y="3770604"/>
            <a:ext cx="4388224" cy="2970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/>
          <a:stretch/>
        </p:blipFill>
        <p:spPr>
          <a:xfrm>
            <a:off x="215443" y="3797409"/>
            <a:ext cx="4355976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3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8275"/>
            <a:ext cx="8077200" cy="956469"/>
          </a:xfrm>
        </p:spPr>
        <p:txBody>
          <a:bodyPr>
            <a:normAutofit fontScale="90000"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родителей в формировании правильного отношения к речевому нарушению у ребенка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 smtClean="0">
                <a:solidFill>
                  <a:srgbClr val="7030A0"/>
                </a:solidFill>
              </a:rPr>
              <a:t>Для </a:t>
            </a:r>
            <a:r>
              <a:rPr lang="ru-RU" sz="1800" dirty="0">
                <a:solidFill>
                  <a:srgbClr val="7030A0"/>
                </a:solidFill>
              </a:rPr>
              <a:t>преодоления речевых дефектов необходима систематическая, длительная коррекционная работа, в которой </a:t>
            </a:r>
            <a:r>
              <a:rPr lang="ru-RU" sz="1800" b="1" dirty="0">
                <a:solidFill>
                  <a:srgbClr val="7030A0"/>
                </a:solidFill>
              </a:rPr>
              <a:t>родителям</a:t>
            </a:r>
            <a:r>
              <a:rPr lang="ru-RU" sz="1800" dirty="0">
                <a:solidFill>
                  <a:srgbClr val="7030A0"/>
                </a:solidFill>
              </a:rPr>
              <a:t> отводится значительная роль, поскольку большее время ребенок проводит дома с близкими ему людьми. 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	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Родители</a:t>
            </a:r>
            <a:r>
              <a:rPr lang="ru-RU" sz="1800" dirty="0">
                <a:solidFill>
                  <a:srgbClr val="7030A0"/>
                </a:solidFill>
              </a:rPr>
              <a:t> должны формировать правильное отношение к речевому нарушению у </a:t>
            </a:r>
            <a:r>
              <a:rPr lang="ru-RU" sz="1800" u="sng" dirty="0">
                <a:solidFill>
                  <a:srgbClr val="7030A0"/>
                </a:solidFill>
              </a:rPr>
              <a:t>ребенка</a:t>
            </a:r>
            <a:r>
              <a:rPr lang="ru-RU" sz="1800" dirty="0">
                <a:solidFill>
                  <a:srgbClr val="7030A0"/>
                </a:solidFill>
              </a:rPr>
              <a:t>:</a:t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- не </a:t>
            </a:r>
            <a:r>
              <a:rPr lang="ru-RU" sz="1800" dirty="0">
                <a:solidFill>
                  <a:srgbClr val="7030A0"/>
                </a:solidFill>
              </a:rPr>
              <a:t>ругать ребенка за неправильную речь;</a:t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- ненавязчиво исправлять неправильное произношение;</a:t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- не заострять внимание на запинках и повторах слогов и слов;</a:t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- осуществлять позитивный настрой ребенка на занятия с педагогами.</a:t>
            </a:r>
            <a:br>
              <a:rPr lang="ru-RU" sz="1800" dirty="0">
                <a:solidFill>
                  <a:srgbClr val="7030A0"/>
                </a:solidFill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AutoShape 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3645024"/>
            <a:ext cx="725455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53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077200" cy="576064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окружение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30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8" y="3337012"/>
            <a:ext cx="650596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793258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родители должны следить за правильностью своей речи;</a:t>
            </a:r>
          </a:p>
          <a:p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- речь должна быть четкой, ясной, грамотной, выразительной, доступной для ребенка;</a:t>
            </a:r>
          </a:p>
          <a:p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- чаще 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читайте;</a:t>
            </a:r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- на улице наблюдайте за птицами, деревьями, людьми, явлениями природы, обсуждайте с детьми увиденное;</a:t>
            </a:r>
          </a:p>
          <a:p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- избегайте частого просмотра телевизора, компьютерных 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игр, игр в телефоне;</a:t>
            </a:r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- играйте вместе с ребенком, налаживайте речевой, эмоциональный контакт.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20000"/>
                <a:lumOff val="80000"/>
                <a:alpha val="3000"/>
              </a:schemeClr>
            </a:gs>
            <a:gs pos="92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8077200" cy="470519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гаджетов на организм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0523FB8-8E75-478D-8398-1BBE0CE77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89953"/>
              </p:ext>
            </p:extLst>
          </p:nvPr>
        </p:nvGraphicFramePr>
        <p:xfrm>
          <a:off x="107504" y="476673"/>
          <a:ext cx="8856985" cy="65666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51286">
                  <a:extLst>
                    <a:ext uri="{9D8B030D-6E8A-4147-A177-3AD203B41FA5}">
                      <a16:colId xmlns:a16="http://schemas.microsoft.com/office/drawing/2014/main" xmlns="" val="1868343207"/>
                    </a:ext>
                  </a:extLst>
                </a:gridCol>
                <a:gridCol w="1585018">
                  <a:extLst>
                    <a:ext uri="{9D8B030D-6E8A-4147-A177-3AD203B41FA5}">
                      <a16:colId xmlns:a16="http://schemas.microsoft.com/office/drawing/2014/main" xmlns="" val="250967939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4257756483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xmlns="" val="2709025652"/>
                    </a:ext>
                  </a:extLst>
                </a:gridCol>
              </a:tblGrid>
              <a:tr h="1149649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omic Sans MS" panose="030F0702030302020204" pitchFamily="66" charset="0"/>
                        </a:rPr>
                        <a:t>Область влияния</a:t>
                      </a:r>
                      <a:endParaRPr lang="ru-RU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03" marR="31903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03" marR="319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omic Sans MS" panose="030F0702030302020204" pitchFamily="66" charset="0"/>
                        </a:rPr>
                        <a:t>Краткая характеристика</a:t>
                      </a:r>
                      <a:endParaRPr lang="ru-RU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03" marR="319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omic Sans MS" panose="030F0702030302020204" pitchFamily="66" charset="0"/>
                        </a:rPr>
                        <a:t>Рекомендации</a:t>
                      </a:r>
                      <a:endParaRPr lang="ru-RU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95692"/>
                  </a:ext>
                </a:extLst>
              </a:tr>
              <a:tr h="2682515"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</a:rPr>
                        <a:t>Здоровье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03" marR="31903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 ухудшение зрения: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-синдром  «сухого глаза»</a:t>
                      </a:r>
                    </a:p>
                  </a:txBody>
                  <a:tcPr marL="31903" marR="319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Это связано с тем, что из-за постоянной концентрации внимания человек перед монитором реже моргает. Дети очень увлечены игрой или просмотром мультфильма, и они забывают о таком простом действии. В результате слезная пленка высыхает и истончается.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03" marR="31903" marT="0" marB="0"/>
                </a:tc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effectLst/>
                          <a:latin typeface="Comic Sans MS" panose="030F0702030302020204" pitchFamily="66" charset="0"/>
                        </a:rPr>
                        <a:t>Пользоваться ПК, ноутбуком, планшетом не более одного часа в день.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</a:rPr>
                        <a:t>Оптимальное расстояние между глазами и монитором - 60-70 см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0349347"/>
                  </a:ext>
                </a:extLst>
              </a:tr>
              <a:tr h="249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Близорукость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03" marR="319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mic Sans MS" panose="030F0702030302020204" pitchFamily="66" charset="0"/>
                        </a:rPr>
                        <a:t>Если ребенок систематически держит экран на маленьком от себя расстоянии. Глаза вынуждены постоянно повышать резкость изображения, что чревато спазмом зрительных мышц.</a:t>
                      </a:r>
                      <a:endParaRPr lang="ru-RU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03" marR="31903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94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7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mSchAw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E1B6D8-67F9-477C-9532-2B76A8192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538</Words>
  <Application>Microsoft Office PowerPoint</Application>
  <PresentationFormat>Экран (4:3)</PresentationFormat>
  <Paragraphs>122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Segoe Print</vt:lpstr>
      <vt:lpstr>Times New Roman</vt:lpstr>
      <vt:lpstr>ElmSchAward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коррекционной деятельности  </vt:lpstr>
      <vt:lpstr>Роль родителей в формировании правильного отношения к речевому нарушению у ребенка Для преодоления речевых дефектов необходима систематическая, длительная коррекционная работа, в которой родителям отводится значительная роль, поскольку большее время ребенок проводит дома с близкими ему людьми.    Родители должны формировать правильное отношение к речевому нарушению у ребенка: - не ругать ребенка за неправильную речь; - ненавязчиво исправлять неправильное произношение; - не заострять внимание на запинках и повторах слогов и слов; - осуществлять позитивный настрой ребенка на занятия с педагогами. </vt:lpstr>
      <vt:lpstr>Речевое окружение ребенка</vt:lpstr>
      <vt:lpstr>Влияние гаджетов на организм  </vt:lpstr>
      <vt:lpstr>Влияние гаджетов на организм  </vt:lpstr>
      <vt:lpstr>Влияние гаджетов на организм  </vt:lpstr>
      <vt:lpstr>Влияние гаджетов на организм  </vt:lpstr>
      <vt:lpstr>Комплексное воздействие </vt:lpstr>
      <vt:lpstr>График работы учителя-логопеда </vt:lpstr>
      <vt:lpstr>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2018-11-08T05:18:47Z</dcterms:created>
  <dcterms:modified xsi:type="dcterms:W3CDTF">2019-09-27T11:59:50Z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TC102512859990</vt:lpwstr>
  </property>
</Properties>
</file>