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7" r:id="rId5"/>
    <p:sldId id="264" r:id="rId6"/>
    <p:sldId id="268" r:id="rId7"/>
    <p:sldId id="260" r:id="rId8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D6D"/>
    <a:srgbClr val="001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42793-62BC-4257-8D3D-CC6E0199CAB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D021-A65B-436F-80EF-01AAC8BCD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58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0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60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94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42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1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35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33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2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23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60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D7EB-1CF5-45F0-A369-0B4922099C15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E923B-0F7B-46A1-AACB-68CF73A129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25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37000" y="891708"/>
            <a:ext cx="84825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Об организации информационно-разъяснительной работы </a:t>
            </a:r>
          </a:p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при подготовке и проведении итогового собеседования по русскому языку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7868">
            <a:off x="1241359" y="3051908"/>
            <a:ext cx="2030501" cy="29329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73896">
            <a:off x="2451942" y="3820189"/>
            <a:ext cx="2046849" cy="295656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7824">
            <a:off x="169840" y="3848268"/>
            <a:ext cx="1809361" cy="26135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731760" y="5764658"/>
            <a:ext cx="3423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Черных Галина Владимировна,</a:t>
            </a:r>
          </a:p>
          <a:p>
            <a:r>
              <a:rPr lang="ru-RU" dirty="0" smtClean="0"/>
              <a:t>начальник отдела в ГКУ КК ЦОКО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71184" y="161045"/>
            <a:ext cx="2637526" cy="1335607"/>
            <a:chOff x="0" y="587764"/>
            <a:chExt cx="2637526" cy="1335607"/>
          </a:xfrm>
        </p:grpSpPr>
        <p:pic>
          <p:nvPicPr>
            <p:cNvPr id="10" name="Picture 2" descr="Похожее изображение">
              <a:extLst>
                <a:ext uri="{FF2B5EF4-FFF2-40B4-BE49-F238E27FC236}">
                  <a16:creationId xmlns:a16="http://schemas.microsoft.com/office/drawing/2014/main" xmlns="" id="{F047BA71-EACA-4988-9A69-9A220FDC84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383" y="587764"/>
              <a:ext cx="624633" cy="625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0" y="1277040"/>
              <a:ext cx="26375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Министерство образования, науки и молодежной политики Краснодарского края </a:t>
              </a: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-129188" y="1540061"/>
            <a:ext cx="2637526" cy="1011617"/>
            <a:chOff x="87754" y="593867"/>
            <a:chExt cx="2637526" cy="1011617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25" y="593867"/>
              <a:ext cx="1003990" cy="486059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7754" y="1143819"/>
              <a:ext cx="26375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ГКУ КК Центр оценки </a:t>
              </a:r>
            </a:p>
            <a:p>
              <a:pPr algn="ctr"/>
              <a:r>
                <a:rPr lang="ru-RU" sz="1200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качества образования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037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12145"/>
            <a:ext cx="10779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Документы, регламентирующие  проведение ИРР </a:t>
            </a: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5302" y="1325430"/>
            <a:ext cx="563786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 smtClean="0"/>
              <a:t>Порядок </a:t>
            </a:r>
            <a:r>
              <a:rPr lang="ru-RU" sz="1500" dirty="0" smtClean="0"/>
              <a:t>проведения государственной итоговой</a:t>
            </a:r>
          </a:p>
          <a:p>
            <a:r>
              <a:rPr lang="ru-RU" sz="1500" dirty="0"/>
              <a:t>а</a:t>
            </a:r>
            <a:r>
              <a:rPr lang="ru-RU" sz="1500" dirty="0" smtClean="0"/>
              <a:t>ттестации  по образовательным программам  </a:t>
            </a:r>
          </a:p>
          <a:p>
            <a:r>
              <a:rPr lang="ru-RU" sz="1500" dirty="0" smtClean="0"/>
              <a:t>основного общего образования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(</a:t>
            </a:r>
            <a:r>
              <a:rPr lang="ru-RU" sz="1500" dirty="0">
                <a:solidFill>
                  <a:srgbClr val="0070C0"/>
                </a:solidFill>
              </a:rPr>
              <a:t>у</a:t>
            </a:r>
            <a:r>
              <a:rPr lang="ru-RU" sz="1500" dirty="0" smtClean="0">
                <a:solidFill>
                  <a:srgbClr val="0070C0"/>
                </a:solidFill>
              </a:rPr>
              <a:t>твержден приказом Министерства просвещения РФ и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 Федеральной службы по надзору в сфере образования и науки</a:t>
            </a:r>
          </a:p>
          <a:p>
            <a:r>
              <a:rPr lang="ru-RU" sz="1500" dirty="0">
                <a:solidFill>
                  <a:srgbClr val="0070C0"/>
                </a:solidFill>
              </a:rPr>
              <a:t>о</a:t>
            </a:r>
            <a:r>
              <a:rPr lang="ru-RU" sz="1500" dirty="0" smtClean="0">
                <a:solidFill>
                  <a:srgbClr val="0070C0"/>
                </a:solidFill>
              </a:rPr>
              <a:t>т 07.11.2018 № 189/1513)</a:t>
            </a:r>
          </a:p>
          <a:p>
            <a:endParaRPr lang="ru-RU" sz="1500" dirty="0">
              <a:solidFill>
                <a:srgbClr val="0070C0"/>
              </a:solidFill>
            </a:endParaRPr>
          </a:p>
          <a:p>
            <a:r>
              <a:rPr lang="ru-RU" sz="1500" b="1" dirty="0" smtClean="0"/>
              <a:t>Рекомендации</a:t>
            </a:r>
            <a:r>
              <a:rPr lang="ru-RU" sz="1500" dirty="0" smtClean="0"/>
              <a:t> по организации и проведению</a:t>
            </a:r>
          </a:p>
          <a:p>
            <a:r>
              <a:rPr lang="ru-RU" sz="1500" dirty="0" smtClean="0"/>
              <a:t> итогового собеседования по русскому языку в 2022 году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(письмо Федеральной службы по надзору в сфере образования и науки от 30.11.2021 № 04-454)</a:t>
            </a:r>
            <a:endParaRPr lang="ru-RU" sz="1500" dirty="0"/>
          </a:p>
        </p:txBody>
      </p:sp>
      <p:sp>
        <p:nvSpPr>
          <p:cNvPr id="4" name="TextBox 3"/>
          <p:cNvSpPr txBox="1"/>
          <p:nvPr/>
        </p:nvSpPr>
        <p:spPr>
          <a:xfrm>
            <a:off x="504794" y="4537302"/>
            <a:ext cx="53427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dirty="0" smtClean="0"/>
              <a:t>Порядок </a:t>
            </a:r>
            <a:r>
              <a:rPr lang="ru-RU" sz="1500" dirty="0" smtClean="0"/>
              <a:t>проведения и проверки итогового собеседования </a:t>
            </a:r>
          </a:p>
          <a:p>
            <a:r>
              <a:rPr lang="ru-RU" sz="1500" dirty="0" smtClean="0"/>
              <a:t>по русскому языку в 9-х классах образовательных организаций</a:t>
            </a:r>
          </a:p>
          <a:p>
            <a:r>
              <a:rPr lang="ru-RU" sz="1500" dirty="0" smtClean="0"/>
              <a:t> Краснодарского края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(утвержден приказом министерства образования, науки 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и молодежной политики Краснодарского края (МОНИМП КК) </a:t>
            </a:r>
          </a:p>
          <a:p>
            <a:r>
              <a:rPr lang="ru-RU" sz="1500" dirty="0" smtClean="0">
                <a:solidFill>
                  <a:srgbClr val="0070C0"/>
                </a:solidFill>
              </a:rPr>
              <a:t>от 26.01.2021 № 184)</a:t>
            </a:r>
            <a:endParaRPr lang="ru-RU" sz="1500" dirty="0"/>
          </a:p>
        </p:txBody>
      </p:sp>
      <p:sp>
        <p:nvSpPr>
          <p:cNvPr id="5" name="TextBox 4"/>
          <p:cNvSpPr txBox="1"/>
          <p:nvPr/>
        </p:nvSpPr>
        <p:spPr>
          <a:xfrm>
            <a:off x="504794" y="6014630"/>
            <a:ext cx="5618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 smtClean="0"/>
              <a:t>Письмо </a:t>
            </a:r>
            <a:r>
              <a:rPr lang="ru-RU" sz="1500" b="1" dirty="0" err="1" smtClean="0"/>
              <a:t>МОНиМП</a:t>
            </a:r>
            <a:r>
              <a:rPr lang="ru-RU" sz="1500" b="1" dirty="0" smtClean="0"/>
              <a:t> КК </a:t>
            </a:r>
            <a:r>
              <a:rPr lang="ru-RU" sz="1500" dirty="0" smtClean="0"/>
              <a:t>«Об организации и проведении ИРР по вопросам ГИА-9 в 2022 году  </a:t>
            </a:r>
            <a:r>
              <a:rPr lang="ru-RU" sz="1500" dirty="0" smtClean="0">
                <a:solidFill>
                  <a:srgbClr val="0070C0"/>
                </a:solidFill>
              </a:rPr>
              <a:t>(от 05.10.2021 № 47-01-13-22416/21)</a:t>
            </a:r>
            <a:endParaRPr lang="ru-RU" sz="1500" dirty="0">
              <a:solidFill>
                <a:srgbClr val="0070C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1" y="600412"/>
            <a:ext cx="955526" cy="632714"/>
          </a:xfrm>
          <a:prstGeom prst="rect">
            <a:avLst/>
          </a:prstGeom>
        </p:spPr>
      </p:pic>
      <p:pic>
        <p:nvPicPr>
          <p:cNvPr id="7" name="Picture 2" descr="Картинки по запросу &quot;министерство образования краснодар&quot;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66" y="4106796"/>
            <a:ext cx="357056" cy="35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891274" y="806222"/>
            <a:ext cx="2783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Федеральные документы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0651" y="4131394"/>
            <a:ext cx="2830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Региональные документы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98167" y="806222"/>
            <a:ext cx="53427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Регламентируют организацию и проведение ИРР </a:t>
            </a:r>
            <a:r>
              <a:rPr lang="ru-RU" dirty="0"/>
              <a:t>по </a:t>
            </a:r>
            <a:r>
              <a:rPr lang="ru-RU" dirty="0" smtClean="0"/>
              <a:t>организации и проведению  </a:t>
            </a:r>
            <a:r>
              <a:rPr lang="ru-RU" dirty="0"/>
              <a:t>итогового собеседования по русскому </a:t>
            </a:r>
            <a:r>
              <a:rPr lang="ru-RU" dirty="0" smtClean="0"/>
              <a:t>языку </a:t>
            </a:r>
          </a:p>
          <a:p>
            <a:r>
              <a:rPr lang="ru-RU" dirty="0" smtClean="0"/>
              <a:t>с обучающимися </a:t>
            </a:r>
            <a:r>
              <a:rPr lang="ru-RU" dirty="0"/>
              <a:t>и их </a:t>
            </a:r>
            <a:r>
              <a:rPr lang="ru-RU" dirty="0" smtClean="0"/>
              <a:t>родителями </a:t>
            </a:r>
            <a:r>
              <a:rPr lang="ru-RU" dirty="0"/>
              <a:t>(</a:t>
            </a:r>
            <a:r>
              <a:rPr lang="ru-RU" dirty="0" smtClean="0"/>
              <a:t>законными представителями): 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Информирование на  официальных сайтах ОИВ, учредителей (МОУО) и  образовательных организаций (ОО)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Размещение актуальных документов и материалов в разделах сайтов и своевременное их обновление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Организация работы телефонов «Горячей линии»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Размещение информации на информационных стендах в образовательных организациях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Рассмотрение вопросов на классных часах и родительских собраниях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0" y="522032"/>
            <a:ext cx="9320382" cy="58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авнобедренный треугольник 23"/>
          <p:cNvSpPr/>
          <p:nvPr/>
        </p:nvSpPr>
        <p:spPr>
          <a:xfrm rot="16200000" flipV="1">
            <a:off x="3386119" y="3519192"/>
            <a:ext cx="5762407" cy="336463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62"/>
          </a:p>
        </p:txBody>
      </p:sp>
    </p:spTree>
    <p:extLst>
      <p:ext uri="{BB962C8B-B14F-4D97-AF65-F5344CB8AC3E}">
        <p14:creationId xmlns:p14="http://schemas.microsoft.com/office/powerpoint/2010/main" val="3032764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4" y="2280131"/>
            <a:ext cx="515211" cy="3411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8006" y="1734274"/>
            <a:ext cx="4764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r>
              <a:rPr lang="ru-RU" dirty="0" smtClean="0"/>
              <a:t>.  Нормативные и инструктивные </a:t>
            </a:r>
            <a:r>
              <a:rPr lang="ru-RU" dirty="0" smtClean="0"/>
              <a:t>документы: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8006" y="1039065"/>
            <a:ext cx="632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1</a:t>
            </a:r>
            <a:r>
              <a:rPr lang="ru-RU" dirty="0" smtClean="0"/>
              <a:t>. Актуальные телефоны «Горячей линии» по проведению  ИС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8126" y="224744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Рекомендации</a:t>
            </a:r>
            <a:r>
              <a:rPr lang="ru-RU" dirty="0" smtClean="0"/>
              <a:t> по организации и проведению</a:t>
            </a:r>
          </a:p>
          <a:p>
            <a:r>
              <a:rPr lang="ru-RU" dirty="0" smtClean="0"/>
              <a:t>итогового собеседования по русскому языку в 2022 году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(письмо Федеральной службы по надзору в сфере образования и науки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от 30.11.2021 № 04-454)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352" y="3342518"/>
            <a:ext cx="606954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</a:t>
            </a:r>
            <a:r>
              <a:rPr lang="ru-RU" dirty="0" smtClean="0"/>
              <a:t> проведения и проверки итогового собеседования </a:t>
            </a:r>
          </a:p>
          <a:p>
            <a:r>
              <a:rPr lang="ru-RU" dirty="0" smtClean="0"/>
              <a:t>по русскому языку в 9-х классах образовательных</a:t>
            </a:r>
          </a:p>
          <a:p>
            <a:r>
              <a:rPr lang="ru-RU" dirty="0" smtClean="0"/>
              <a:t>организаций Краснодарского края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(приказ </a:t>
            </a:r>
            <a:r>
              <a:rPr lang="ru-RU" sz="1400" dirty="0" smtClean="0">
                <a:solidFill>
                  <a:srgbClr val="0070C0"/>
                </a:solidFill>
              </a:rPr>
              <a:t>министерства образования, науки и молодежной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политики Краснодарского края (</a:t>
            </a:r>
            <a:r>
              <a:rPr lang="ru-RU" sz="1400" dirty="0" err="1" smtClean="0">
                <a:solidFill>
                  <a:srgbClr val="0070C0"/>
                </a:solidFill>
              </a:rPr>
              <a:t>МОНиМП</a:t>
            </a:r>
            <a:r>
              <a:rPr lang="ru-RU" sz="1400" dirty="0" smtClean="0">
                <a:solidFill>
                  <a:srgbClr val="0070C0"/>
                </a:solidFill>
              </a:rPr>
              <a:t> КК) от 26.01.2021 № 184)</a:t>
            </a:r>
            <a:endParaRPr lang="ru-RU" dirty="0"/>
          </a:p>
        </p:txBody>
      </p:sp>
      <p:pic>
        <p:nvPicPr>
          <p:cNvPr id="10" name="Picture 2" descr="Картинки по запросу &quot;министерство образования краснодар&quot;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06" y="3323950"/>
            <a:ext cx="401485" cy="40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0036" y="4932024"/>
            <a:ext cx="629377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b="1" dirty="0" smtClean="0"/>
              <a:t>3.</a:t>
            </a:r>
            <a:r>
              <a:rPr lang="ru-RU" dirty="0" smtClean="0"/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заявления </a:t>
            </a:r>
            <a:r>
              <a:rPr lang="ru-RU" dirty="0" smtClean="0"/>
              <a:t>на участие в итоговом собеседовании </a:t>
            </a:r>
          </a:p>
          <a:p>
            <a:r>
              <a:rPr lang="ru-RU" dirty="0"/>
              <a:t> </a:t>
            </a:r>
            <a:r>
              <a:rPr lang="ru-RU" dirty="0" smtClean="0"/>
              <a:t>    по русскому языку  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согласие </a:t>
            </a:r>
            <a:r>
              <a:rPr lang="ru-RU" dirty="0" smtClean="0"/>
              <a:t>на обработку персональных </a:t>
            </a:r>
          </a:p>
          <a:p>
            <a:r>
              <a:rPr lang="ru-RU" dirty="0"/>
              <a:t> </a:t>
            </a:r>
            <a:r>
              <a:rPr lang="ru-RU" dirty="0" smtClean="0"/>
              <a:t>     данных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      </a:t>
            </a:r>
            <a:r>
              <a:rPr lang="ru-RU" sz="1400" dirty="0" smtClean="0">
                <a:solidFill>
                  <a:srgbClr val="0070C0"/>
                </a:solidFill>
              </a:rPr>
              <a:t>(письмо </a:t>
            </a:r>
            <a:r>
              <a:rPr lang="ru-RU" sz="1400" dirty="0" err="1" smtClean="0">
                <a:solidFill>
                  <a:srgbClr val="0070C0"/>
                </a:solidFill>
              </a:rPr>
              <a:t>МОНиМП</a:t>
            </a:r>
            <a:r>
              <a:rPr lang="ru-RU" sz="1400" dirty="0" smtClean="0">
                <a:solidFill>
                  <a:srgbClr val="0070C0"/>
                </a:solidFill>
              </a:rPr>
              <a:t> КК от 03.12.2021 № 47-01-13-27411/21)</a:t>
            </a:r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770161" y="1084398"/>
            <a:ext cx="2628" cy="516400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89497" y="2663086"/>
            <a:ext cx="497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dirty="0" smtClean="0"/>
              <a:t> Информационные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памятки</a:t>
            </a:r>
            <a:r>
              <a:rPr lang="ru-RU" dirty="0" smtClean="0"/>
              <a:t> для участников ИС</a:t>
            </a:r>
          </a:p>
          <a:p>
            <a:r>
              <a:rPr lang="ru-RU" dirty="0" smtClean="0"/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(письмо </a:t>
            </a:r>
            <a:r>
              <a:rPr lang="ru-RU" sz="1400" dirty="0" err="1" smtClean="0">
                <a:solidFill>
                  <a:srgbClr val="0070C0"/>
                </a:solidFill>
              </a:rPr>
              <a:t>МОНиМП</a:t>
            </a:r>
            <a:r>
              <a:rPr lang="ru-RU" sz="1400" dirty="0" smtClean="0">
                <a:solidFill>
                  <a:srgbClr val="0070C0"/>
                </a:solidFill>
              </a:rPr>
              <a:t> КК от 25.11.2021 № 47-01-13-26630/21)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26856" y="1041777"/>
            <a:ext cx="53617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4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Информация:</a:t>
            </a:r>
          </a:p>
          <a:p>
            <a:r>
              <a:rPr lang="ru-RU" dirty="0" smtClean="0"/>
              <a:t>о сроках и местах подачи заявления на участие в ИС</a:t>
            </a:r>
          </a:p>
          <a:p>
            <a:r>
              <a:rPr lang="ru-RU" dirty="0" smtClean="0"/>
              <a:t>о сроках проведения итогового собеседования,</a:t>
            </a:r>
          </a:p>
          <a:p>
            <a:r>
              <a:rPr lang="ru-RU" dirty="0" smtClean="0"/>
              <a:t>о сроках, местах и порядке информирования </a:t>
            </a:r>
          </a:p>
          <a:p>
            <a:r>
              <a:rPr lang="ru-RU" dirty="0" smtClean="0"/>
              <a:t> о результатах ИС (в виде текста или памятки)</a:t>
            </a: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54512" y="102610"/>
            <a:ext cx="11818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Перечень 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документов и материалов 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по вопросам организации и проведения ИС 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 разделах сайтов 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МОУО и ОО</a:t>
            </a: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154513" y="944513"/>
            <a:ext cx="9320382" cy="58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248975" y="838591"/>
            <a:ext cx="142240" cy="584619"/>
          </a:xfrm>
          <a:prstGeom prst="ellipse">
            <a:avLst/>
          </a:prstGeom>
          <a:solidFill>
            <a:srgbClr val="FF6D6D"/>
          </a:solidFill>
          <a:ln>
            <a:solidFill>
              <a:srgbClr val="FF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42779" y="1456944"/>
            <a:ext cx="142239" cy="193127"/>
          </a:xfrm>
          <a:prstGeom prst="ellipse">
            <a:avLst/>
          </a:prstGeom>
          <a:solidFill>
            <a:srgbClr val="FF6D6D"/>
          </a:solidFill>
          <a:ln>
            <a:solidFill>
              <a:srgbClr val="FF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6819135" y="4081976"/>
            <a:ext cx="5311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Вся актуальная информация размещена в разделах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ИС на официальных сайтах: </a:t>
            </a:r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6946769" y="4904050"/>
            <a:ext cx="6924205" cy="416931"/>
            <a:chOff x="6946769" y="4904050"/>
            <a:chExt cx="6924205" cy="416931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7774974" y="4904050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https://minobr.krasnodar.ru</a:t>
              </a:r>
              <a:endParaRPr lang="ru-RU" dirty="0"/>
            </a:p>
          </p:txBody>
        </p:sp>
        <p:pic>
          <p:nvPicPr>
            <p:cNvPr id="22" name="Picture 2" descr="Картинки по запросу &quot;министерство образования краснодар&quot;&quot;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6769" y="4919161"/>
              <a:ext cx="401485" cy="401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Группа 13"/>
          <p:cNvGrpSpPr/>
          <p:nvPr/>
        </p:nvGrpSpPr>
        <p:grpSpPr>
          <a:xfrm>
            <a:off x="6946769" y="5511835"/>
            <a:ext cx="4497738" cy="406385"/>
            <a:chOff x="6946769" y="5511835"/>
            <a:chExt cx="4497738" cy="406385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7693248" y="5548888"/>
              <a:ext cx="375125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92075" indent="-4763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  <a:ea typeface="Times New Roman" panose="02020603050405020304" pitchFamily="18" charset="0"/>
                </a:rPr>
                <a:t>http://www.gas.kubannet.ru</a:t>
              </a:r>
              <a:endParaRPr lang="ru-RU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769" y="5511835"/>
              <a:ext cx="721662" cy="349376"/>
            </a:xfrm>
            <a:prstGeom prst="rect">
              <a:avLst/>
            </a:prstGeom>
          </p:spPr>
        </p:pic>
      </p:grpSp>
      <p:pic>
        <p:nvPicPr>
          <p:cNvPr id="27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769" y="6130355"/>
            <a:ext cx="526101" cy="52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7853311" y="6130355"/>
            <a:ext cx="1608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http://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iro23.ru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534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1247" y="1124327"/>
            <a:ext cx="106816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1.</a:t>
            </a:r>
            <a:r>
              <a:rPr lang="ru-RU" dirty="0" smtClean="0"/>
              <a:t> Актуальные телефоны </a:t>
            </a:r>
            <a:r>
              <a:rPr lang="ru-RU" b="1" dirty="0" smtClean="0"/>
              <a:t>«Горячей линии»</a:t>
            </a:r>
            <a:r>
              <a:rPr lang="ru-RU" dirty="0" smtClean="0"/>
              <a:t> по проведению  ИС: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о</a:t>
            </a:r>
            <a:r>
              <a:rPr lang="ru-RU" dirty="0" smtClean="0"/>
              <a:t>бразовательной организации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м</a:t>
            </a:r>
            <a:r>
              <a:rPr lang="ru-RU" dirty="0" smtClean="0"/>
              <a:t>униципального органа управлением образования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м</a:t>
            </a:r>
            <a:r>
              <a:rPr lang="ru-RU" dirty="0" smtClean="0"/>
              <a:t>инистерства образования, науки и молодежной политики Краснодарского края -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8(928)42-42-658</a:t>
            </a:r>
          </a:p>
          <a:p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108390" y="2656148"/>
            <a:ext cx="23445" cy="39376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8298" y="5563690"/>
            <a:ext cx="49791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4</a:t>
            </a:r>
            <a:r>
              <a:rPr lang="ru-RU" b="1" dirty="0" smtClean="0"/>
              <a:t>.</a:t>
            </a:r>
            <a:r>
              <a:rPr lang="ru-RU" dirty="0" smtClean="0"/>
              <a:t> Информационные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памятки</a:t>
            </a:r>
            <a:r>
              <a:rPr lang="ru-RU" dirty="0" smtClean="0"/>
              <a:t> для участников ИС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(</a:t>
            </a:r>
            <a:r>
              <a:rPr lang="ru-RU" sz="1400" dirty="0" smtClean="0">
                <a:solidFill>
                  <a:srgbClr val="0070C0"/>
                </a:solidFill>
              </a:rPr>
              <a:t>письмо </a:t>
            </a:r>
            <a:r>
              <a:rPr lang="ru-RU" sz="1400" dirty="0" err="1" smtClean="0">
                <a:solidFill>
                  <a:srgbClr val="0070C0"/>
                </a:solidFill>
              </a:rPr>
              <a:t>МОНиМП</a:t>
            </a:r>
            <a:r>
              <a:rPr lang="ru-RU" sz="1400" dirty="0" smtClean="0">
                <a:solidFill>
                  <a:srgbClr val="0070C0"/>
                </a:solidFill>
              </a:rPr>
              <a:t> КК  от 25.11.2021 № 47-01-13-26630/21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8298" y="2915486"/>
            <a:ext cx="83201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</a:t>
            </a:r>
            <a:r>
              <a:rPr lang="ru-RU" dirty="0" smtClean="0"/>
              <a:t>. </a:t>
            </a:r>
            <a:r>
              <a:rPr lang="ru-RU" b="1" dirty="0" smtClean="0"/>
              <a:t>Информация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сроках подачи заявления на участие в ИС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сроках проведения итогового собеседования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сроках, местах и порядке информирования  о результатах ИС</a:t>
            </a: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54512" y="102610"/>
            <a:ext cx="99242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Перечень материалов по вопросам организации и проведения ИС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на информационных стендах 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в образовательных  организациях</a:t>
            </a: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154513" y="944513"/>
            <a:ext cx="9320382" cy="58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217126" y="941628"/>
            <a:ext cx="142240" cy="584619"/>
          </a:xfrm>
          <a:prstGeom prst="ellipse">
            <a:avLst/>
          </a:prstGeom>
          <a:solidFill>
            <a:srgbClr val="FF6D6D"/>
          </a:solidFill>
          <a:ln>
            <a:solidFill>
              <a:srgbClr val="FF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18812" y="1621052"/>
            <a:ext cx="142239" cy="193127"/>
          </a:xfrm>
          <a:prstGeom prst="ellipse">
            <a:avLst/>
          </a:prstGeom>
          <a:solidFill>
            <a:srgbClr val="FF6D6D"/>
          </a:solidFill>
          <a:ln>
            <a:solidFill>
              <a:srgbClr val="FF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59366" y="4440328"/>
            <a:ext cx="5148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3. </a:t>
            </a:r>
            <a:r>
              <a:rPr lang="ru-RU" dirty="0" smtClean="0"/>
              <a:t>Информационные </a:t>
            </a:r>
            <a:r>
              <a:rPr lang="ru-RU" b="1" dirty="0" smtClean="0"/>
              <a:t>ресурсы</a:t>
            </a:r>
            <a:r>
              <a:rPr lang="ru-RU" dirty="0" smtClean="0"/>
              <a:t> для подготовки к ИС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969" y="2499233"/>
            <a:ext cx="1095984" cy="158308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749" y="4809660"/>
            <a:ext cx="1104350" cy="159517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937" y="4821745"/>
            <a:ext cx="1095984" cy="15830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0542" y="2587751"/>
            <a:ext cx="1071972" cy="1494570"/>
          </a:xfrm>
          <a:prstGeom prst="rect">
            <a:avLst/>
          </a:prstGeom>
          <a:ln w="28575">
            <a:solidFill>
              <a:srgbClr val="00B0F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684" y="4239236"/>
            <a:ext cx="1802554" cy="10139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966494" y="6319227"/>
            <a:ext cx="1782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rgbClr val="C00000"/>
                </a:solidFill>
              </a:rPr>
              <a:t>Проверить актуальность</a:t>
            </a:r>
            <a:endParaRPr lang="ru-RU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034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638" y="4214727"/>
            <a:ext cx="11115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</a:t>
            </a:r>
            <a:r>
              <a:rPr lang="ru-RU" dirty="0" smtClean="0"/>
              <a:t>. </a:t>
            </a:r>
            <a:r>
              <a:rPr lang="ru-RU" u="sng" dirty="0" smtClean="0"/>
              <a:t>Информирование под </a:t>
            </a:r>
            <a:r>
              <a:rPr lang="ru-RU" u="sng" dirty="0"/>
              <a:t>подпись </a:t>
            </a:r>
            <a:r>
              <a:rPr lang="ru-RU" dirty="0" smtClean="0"/>
              <a:t>уч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астников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 и их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родителей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законных представителей)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7297" y="4760573"/>
            <a:ext cx="1100372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о </a:t>
            </a:r>
            <a:r>
              <a:rPr lang="ru-RU" sz="1700" b="1" dirty="0"/>
              <a:t>порядке проведения </a:t>
            </a:r>
            <a:r>
              <a:rPr lang="ru-RU" sz="1700" b="1" dirty="0" smtClean="0"/>
              <a:t>ИС </a:t>
            </a:r>
            <a:r>
              <a:rPr lang="ru-RU" sz="1700" dirty="0" smtClean="0">
                <a:solidFill>
                  <a:srgbClr val="0070C0"/>
                </a:solidFill>
              </a:rPr>
              <a:t>(</a:t>
            </a:r>
            <a:r>
              <a:rPr lang="ru-RU" sz="1600" dirty="0" smtClean="0">
                <a:solidFill>
                  <a:srgbClr val="0070C0"/>
                </a:solidFill>
              </a:rPr>
              <a:t>утвержден </a:t>
            </a:r>
            <a:r>
              <a:rPr lang="ru-RU" sz="1600" dirty="0">
                <a:solidFill>
                  <a:srgbClr val="0070C0"/>
                </a:solidFill>
              </a:rPr>
              <a:t>приказом </a:t>
            </a:r>
            <a:r>
              <a:rPr lang="ru-RU" sz="1600" dirty="0" err="1" smtClean="0">
                <a:solidFill>
                  <a:srgbClr val="0070C0"/>
                </a:solidFill>
              </a:rPr>
              <a:t>МОНиМП</a:t>
            </a:r>
            <a:r>
              <a:rPr lang="ru-RU" sz="1600" dirty="0" smtClean="0">
                <a:solidFill>
                  <a:srgbClr val="0070C0"/>
                </a:solidFill>
              </a:rPr>
              <a:t> КК от </a:t>
            </a:r>
            <a:r>
              <a:rPr lang="ru-RU" sz="1600" dirty="0">
                <a:solidFill>
                  <a:srgbClr val="0070C0"/>
                </a:solidFill>
              </a:rPr>
              <a:t>26.01.2021 № </a:t>
            </a:r>
            <a:r>
              <a:rPr lang="ru-RU" sz="1600" dirty="0" smtClean="0">
                <a:solidFill>
                  <a:srgbClr val="0070C0"/>
                </a:solidFill>
              </a:rPr>
              <a:t>184)</a:t>
            </a:r>
            <a:endParaRPr lang="ru-RU" sz="17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05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b="1" dirty="0" smtClean="0"/>
              <a:t>о местах и сроках проведения ИС</a:t>
            </a:r>
            <a:r>
              <a:rPr lang="ru-RU" sz="17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05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b="1" dirty="0" smtClean="0"/>
              <a:t>о ведении </a:t>
            </a:r>
            <a:r>
              <a:rPr lang="ru-RU" sz="1700" dirty="0" smtClean="0"/>
              <a:t>во время проведения ИС </a:t>
            </a:r>
            <a:r>
              <a:rPr lang="ru-RU" sz="1700" b="1" dirty="0" smtClean="0"/>
              <a:t>аудиозаписи ответов </a:t>
            </a:r>
            <a:r>
              <a:rPr lang="ru-RU" sz="1700" dirty="0" smtClean="0"/>
              <a:t>участников ИС</a:t>
            </a:r>
          </a:p>
          <a:p>
            <a:r>
              <a:rPr lang="ru-RU" sz="17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b="1" dirty="0" smtClean="0"/>
              <a:t>о времени и месте ознакомления </a:t>
            </a:r>
            <a:r>
              <a:rPr lang="ru-RU" sz="1700" dirty="0" smtClean="0"/>
              <a:t>с результатами ИС, а также </a:t>
            </a:r>
            <a:r>
              <a:rPr lang="ru-RU" sz="1700" b="1" dirty="0" smtClean="0"/>
              <a:t>о результатах</a:t>
            </a:r>
            <a:r>
              <a:rPr lang="ru-RU" sz="1700" dirty="0" smtClean="0"/>
              <a:t>, полученных участниками ИС</a:t>
            </a:r>
            <a:endParaRPr lang="ru-RU" sz="17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48097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Организация работы в ОО 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 обучающимися и их родителями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(законными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представителями)</a:t>
            </a:r>
            <a:r>
              <a:rPr lang="ru-RU" sz="2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</a:t>
            </a: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" y="625144"/>
            <a:ext cx="11694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</a:t>
            </a:r>
            <a:r>
              <a:rPr lang="ru-RU" dirty="0" smtClean="0"/>
              <a:t>. </a:t>
            </a:r>
            <a:r>
              <a:rPr lang="ru-RU" u="sng" dirty="0" smtClean="0"/>
              <a:t>Проведение классных часов и родительских собраний </a:t>
            </a:r>
            <a:r>
              <a:rPr lang="ru-RU" dirty="0" smtClean="0"/>
              <a:t>по вопросам ИС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920" y="1023670"/>
            <a:ext cx="11998960" cy="3014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получение результата «зачёт» за ИС является </a:t>
            </a: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одним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 их необходимых </a:t>
            </a: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условий допуска к прохождению </a:t>
            </a:r>
            <a:r>
              <a:rPr lang="ru-RU" sz="17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ГИА-9</a:t>
            </a:r>
            <a:endParaRPr lang="ru-RU" sz="17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участия в ИС обучающиеся подают заявления в своих школах не позднее </a:t>
            </a: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26 января 2022 </a:t>
            </a:r>
            <a:r>
              <a:rPr lang="ru-RU" sz="17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05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7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ИС 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обучающиеся проходят в своих школах </a:t>
            </a: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9 февраля 2022 </a:t>
            </a:r>
            <a:r>
              <a:rPr lang="ru-RU" sz="17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05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результаты 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ИС обучающиеся узнают в своих школах не позднее </a:t>
            </a: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15 февраля 2022 </a:t>
            </a:r>
            <a:r>
              <a:rPr lang="ru-RU" sz="17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ea typeface="Calibri" panose="020F0502020204030204" pitchFamily="34" charset="0"/>
              </a:rPr>
              <a:t>повторно</a:t>
            </a:r>
            <a:r>
              <a:rPr lang="ru-RU" sz="1700" dirty="0" smtClean="0">
                <a:ea typeface="Calibri" panose="020F0502020204030204" pitchFamily="34" charset="0"/>
              </a:rPr>
              <a:t> </a:t>
            </a:r>
            <a:r>
              <a:rPr lang="ru-RU" sz="1700" dirty="0">
                <a:ea typeface="Calibri" panose="020F0502020204030204" pitchFamily="34" charset="0"/>
              </a:rPr>
              <a:t>допускаются к ИС в дополнительные сроки (</a:t>
            </a:r>
            <a:r>
              <a:rPr lang="ru-RU" sz="1700" b="1" dirty="0">
                <a:ea typeface="Calibri" panose="020F0502020204030204" pitchFamily="34" charset="0"/>
              </a:rPr>
              <a:t>9 марта и 16 мая</a:t>
            </a:r>
            <a:r>
              <a:rPr lang="ru-RU" sz="1700" dirty="0">
                <a:ea typeface="Calibri" panose="020F0502020204030204" pitchFamily="34" charset="0"/>
              </a:rPr>
              <a:t>) обучающиеся, получившие результат «незачёт», не завершившие или не явившиеся на ИС по уважительным причинам (документально подтвержденным</a:t>
            </a:r>
            <a:r>
              <a:rPr lang="ru-RU" sz="1700" dirty="0" smtClean="0">
                <a:ea typeface="Calibri" panose="020F0502020204030204" pitchFamily="34" charset="0"/>
              </a:rPr>
              <a:t>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700" dirty="0" smtClean="0"/>
              <a:t>в дистанционной форме проходят ИС те участники, которые переведены приказом ОО на обучение с использованием дистанционных образовательных технологий </a:t>
            </a:r>
            <a:endParaRPr lang="ru-RU" sz="17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131638" y="590082"/>
            <a:ext cx="9320382" cy="58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57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 flipV="1">
            <a:off x="426306" y="602291"/>
            <a:ext cx="5060837" cy="336463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62"/>
          </a:p>
        </p:txBody>
      </p:sp>
      <p:sp>
        <p:nvSpPr>
          <p:cNvPr id="3" name="TextBox 2"/>
          <p:cNvSpPr txBox="1"/>
          <p:nvPr/>
        </p:nvSpPr>
        <p:spPr>
          <a:xfrm>
            <a:off x="487680" y="-76020"/>
            <a:ext cx="169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Задачи: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011587" y="2520399"/>
            <a:ext cx="23445" cy="39376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2000" y="1320070"/>
            <a:ext cx="1143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Разместить  в разделах  сайтов МОУО и ОО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актуальные документы и материалы по организации проведения итогового собеседования по русскому языку</a:t>
            </a:r>
          </a:p>
          <a:p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 </a:t>
            </a:r>
            <a:r>
              <a:rPr lang="ru-RU" dirty="0" smtClean="0"/>
              <a:t>актуальные </a:t>
            </a:r>
            <a:r>
              <a:rPr lang="ru-RU" dirty="0"/>
              <a:t>телефоны «Горячей линии» </a:t>
            </a:r>
            <a:r>
              <a:rPr lang="ru-RU" dirty="0" smtClean="0"/>
              <a:t>по </a:t>
            </a:r>
            <a:r>
              <a:rPr lang="ru-RU" dirty="0"/>
              <a:t>проведению  итогового собеседования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2527" y="2875544"/>
            <a:ext cx="1102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Обновить информацию </a:t>
            </a:r>
            <a:r>
              <a:rPr lang="ru-RU" dirty="0" smtClean="0"/>
              <a:t>по вопросам итогового собеседования на стендах в образовательных организациях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12527" y="3757674"/>
            <a:ext cx="632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Нашивка 7"/>
          <p:cNvSpPr/>
          <p:nvPr/>
        </p:nvSpPr>
        <p:spPr>
          <a:xfrm>
            <a:off x="245364" y="1312851"/>
            <a:ext cx="484632" cy="484632"/>
          </a:xfrm>
          <a:prstGeom prst="chevron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183990" y="2771325"/>
            <a:ext cx="484632" cy="484632"/>
          </a:xfrm>
          <a:prstGeom prst="chevron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2527" y="3750895"/>
            <a:ext cx="108420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Проинформировать под подпись </a:t>
            </a:r>
            <a:r>
              <a:rPr lang="ru-RU" dirty="0" smtClean="0"/>
              <a:t>участников ИС и их родителей (законных представителей)</a:t>
            </a:r>
          </a:p>
          <a:p>
            <a:endParaRPr lang="ru-RU" b="1" dirty="0"/>
          </a:p>
          <a:p>
            <a:r>
              <a:rPr lang="ru-RU" b="1" dirty="0" smtClean="0"/>
              <a:t>о </a:t>
            </a:r>
            <a:r>
              <a:rPr lang="ru-RU" b="1" dirty="0"/>
              <a:t>порядке проведения ИС</a:t>
            </a:r>
            <a:r>
              <a:rPr lang="ru-RU" dirty="0"/>
              <a:t>, утвержденном </a:t>
            </a:r>
            <a:r>
              <a:rPr lang="ru-RU" dirty="0" err="1"/>
              <a:t>МОНиМП</a:t>
            </a:r>
            <a:r>
              <a:rPr lang="ru-RU" dirty="0"/>
              <a:t> КК;</a:t>
            </a:r>
          </a:p>
          <a:p>
            <a:r>
              <a:rPr lang="ru-RU" b="1" dirty="0"/>
              <a:t>о местах и сроках проведения ИС</a:t>
            </a:r>
            <a:r>
              <a:rPr lang="ru-RU" dirty="0"/>
              <a:t> ;</a:t>
            </a:r>
          </a:p>
          <a:p>
            <a:r>
              <a:rPr lang="ru-RU" b="1" dirty="0"/>
              <a:t>о ведении </a:t>
            </a:r>
            <a:r>
              <a:rPr lang="ru-RU" dirty="0"/>
              <a:t>во время проведения ИС </a:t>
            </a:r>
            <a:r>
              <a:rPr lang="ru-RU" b="1" dirty="0"/>
              <a:t>аудиозаписи ответов </a:t>
            </a:r>
            <a:r>
              <a:rPr lang="ru-RU" dirty="0"/>
              <a:t>участников ИС; </a:t>
            </a:r>
          </a:p>
          <a:p>
            <a:r>
              <a:rPr lang="ru-RU" b="1" dirty="0"/>
              <a:t>о времени и месте ознакомления </a:t>
            </a:r>
            <a:r>
              <a:rPr lang="ru-RU" dirty="0"/>
              <a:t>с результатами ИС, а также </a:t>
            </a:r>
          </a:p>
          <a:p>
            <a:r>
              <a:rPr lang="ru-RU" b="1" dirty="0"/>
              <a:t>о результатах</a:t>
            </a:r>
            <a:r>
              <a:rPr lang="ru-RU" dirty="0"/>
              <a:t>, полученных участниками ИС</a:t>
            </a:r>
          </a:p>
        </p:txBody>
      </p:sp>
      <p:sp>
        <p:nvSpPr>
          <p:cNvPr id="11" name="Нашивка 10"/>
          <p:cNvSpPr/>
          <p:nvPr/>
        </p:nvSpPr>
        <p:spPr>
          <a:xfrm>
            <a:off x="183990" y="3700024"/>
            <a:ext cx="484632" cy="484632"/>
          </a:xfrm>
          <a:prstGeom prst="chevron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20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1163" y="678335"/>
            <a:ext cx="83637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52427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БЛАГОДАРИМ </a:t>
            </a:r>
          </a:p>
          <a:p>
            <a:pPr algn="ctr"/>
            <a:r>
              <a:rPr lang="ru-RU" sz="6000" b="1" dirty="0" smtClean="0">
                <a:solidFill>
                  <a:srgbClr val="052427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за </a:t>
            </a:r>
          </a:p>
          <a:p>
            <a:pPr algn="ctr"/>
            <a:r>
              <a:rPr lang="ru-RU" sz="6000" b="1" dirty="0" smtClean="0">
                <a:solidFill>
                  <a:srgbClr val="052427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ВНИМАНИЕ</a:t>
            </a:r>
            <a:endParaRPr lang="ru-RU" sz="6000" b="1" dirty="0">
              <a:solidFill>
                <a:srgbClr val="052427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549546" y="4294114"/>
            <a:ext cx="8621486" cy="1699316"/>
            <a:chOff x="4244238" y="8008598"/>
            <a:chExt cx="8621486" cy="1699316"/>
          </a:xfrm>
        </p:grpSpPr>
        <p:sp>
          <p:nvSpPr>
            <p:cNvPr id="7" name="TextBox 6"/>
            <p:cNvSpPr txBox="1"/>
            <p:nvPr/>
          </p:nvSpPr>
          <p:spPr>
            <a:xfrm>
              <a:off x="4244238" y="9061583"/>
              <a:ext cx="862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 </a:t>
              </a:r>
              <a:r>
                <a:rPr lang="ru-RU" b="1" dirty="0" smtClean="0">
                  <a:solidFill>
                    <a:schemeClr val="accent6">
                      <a:lumMod val="50000"/>
                    </a:schemeClr>
                  </a:solidFill>
                </a:rPr>
                <a:t>«Горячая линия» по вопросам организации проведения</a:t>
              </a:r>
            </a:p>
            <a:p>
              <a:pPr algn="ctr"/>
              <a:r>
                <a:rPr lang="ru-RU" b="1" dirty="0" smtClean="0">
                  <a:solidFill>
                    <a:schemeClr val="accent6">
                      <a:lumMod val="50000"/>
                    </a:schemeClr>
                  </a:solidFill>
                </a:rPr>
                <a:t> итогового собеседования по русскому языку </a:t>
              </a:r>
              <a:endParaRPr lang="ru-RU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3772" y="8008598"/>
              <a:ext cx="4386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4800" b="1" dirty="0" smtClean="0">
                  <a:solidFill>
                    <a:srgbClr val="C00000"/>
                  </a:solidFill>
                </a:rPr>
                <a:t>8(928)42-42-658</a:t>
              </a:r>
              <a:endParaRPr lang="ru-RU" sz="4800" b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10" name="Picture 26" descr="https://cdn4.vectorstock.com/i/1000x1000/28/08/telephone-receiver-and-speech-bubble-vector-16372808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6"/>
          <a:stretch/>
        </p:blipFill>
        <p:spPr bwMode="auto">
          <a:xfrm>
            <a:off x="1074962" y="4889772"/>
            <a:ext cx="1701008" cy="127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9740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863</Words>
  <Application>Microsoft Office PowerPoint</Application>
  <PresentationFormat>Широкоэкранный</PresentationFormat>
  <Paragraphs>121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Century Gothic</vt:lpstr>
      <vt:lpstr>Roboto Condensed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62</cp:revision>
  <cp:lastPrinted>2022-01-19T07:46:10Z</cp:lastPrinted>
  <dcterms:created xsi:type="dcterms:W3CDTF">2022-01-14T08:00:26Z</dcterms:created>
  <dcterms:modified xsi:type="dcterms:W3CDTF">2022-01-19T09:48:13Z</dcterms:modified>
</cp:coreProperties>
</file>